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463" r:id="rId2"/>
    <p:sldId id="472" r:id="rId3"/>
    <p:sldId id="473" r:id="rId4"/>
    <p:sldId id="474" r:id="rId5"/>
    <p:sldId id="475" r:id="rId6"/>
    <p:sldId id="476" r:id="rId7"/>
    <p:sldId id="477" r:id="rId8"/>
    <p:sldId id="478" r:id="rId9"/>
    <p:sldId id="479" r:id="rId10"/>
    <p:sldId id="480" r:id="rId11"/>
    <p:sldId id="481" r:id="rId12"/>
    <p:sldId id="482" r:id="rId13"/>
    <p:sldId id="483" r:id="rId14"/>
    <p:sldId id="47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-50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4ED609-9FC4-4A5C-82E2-C1AC3DEA768E}" type="datetimeFigureOut">
              <a:rPr lang="en-US" smtClean="0"/>
              <a:pPr/>
              <a:t>3/2/2022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21753A-C05B-44C3-8CB4-0FCC33CDCB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75811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DDD6CAB6-5441-4599-A8D4-D4E76FCB9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="" xmlns:a16="http://schemas.microsoft.com/office/drawing/2014/main" id="{825DCF62-B398-476F-9E88-B213C19552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745F8648-0AC4-4D90-9871-5ABA98069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2.3.2022.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E5B37978-18FC-48C9-B30D-5F0F720AE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2C7BC8A0-2A16-423B-937E-095D605D7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4674752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AD61DBCC-C971-45FA-9EA1-2C8AFDA7C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="" xmlns:a16="http://schemas.microsoft.com/office/drawing/2014/main" id="{0660943C-33C2-45D4-A5A5-EF583CCD74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8A186C5B-2312-4523-8069-0C5E43F84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2.3.2022.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186D24B6-859D-4111-8E17-CDA0A75E2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AAF0501D-A1E8-42A9-9581-0F1D54F9E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5833534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="" xmlns:a16="http://schemas.microsoft.com/office/drawing/2014/main" id="{8BFF832B-F90F-441C-BDE6-073FC1A3A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="" xmlns:a16="http://schemas.microsoft.com/office/drawing/2014/main" id="{06A0C9CD-0A0A-4A25-B9D6-1E8A9E7A60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D93E8CBB-BFEA-4E4F-B868-DEC924AC8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2.3.2022.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445082C0-3A92-460B-8337-5853ABC69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D3B84FC0-4278-48E5-AB5A-B85EE4912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0474201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550DEE01-12F0-4218-A670-C05737164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F9F56EFB-BCAC-46F0-88BB-00213CA35A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084A2E2C-61A4-4B17-AFDD-447C1ADD0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2.3.2022.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895E260F-3424-41EE-90DA-E09B6E5E4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774E739F-0A00-481C-808E-8EA1982E6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6025462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5BA38AEC-140B-41A3-83CE-EAD58C6E6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="" xmlns:a16="http://schemas.microsoft.com/office/drawing/2014/main" id="{B5A20F4F-B3ED-400A-B24C-1414471F3A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0A1BAF0F-872D-4F6C-BD2B-535EA50CA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2.3.2022.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08916E41-8E75-406C-9E68-205450331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7A860865-0820-4D07-83EC-2DE12488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0400624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DFF400A4-EF7A-4EB3-A50C-1C9D46C2C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A3658BF5-7FC4-486D-9D6E-F28EBAD3B7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="" xmlns:a16="http://schemas.microsoft.com/office/drawing/2014/main" id="{18176D8D-8622-4F6A-98A1-FFDB350BDF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="" xmlns:a16="http://schemas.microsoft.com/office/drawing/2014/main" id="{CB8FF0E0-A96E-41FE-8994-7BC96C044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2.3.2022.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="" xmlns:a16="http://schemas.microsoft.com/office/drawing/2014/main" id="{E3A05D16-C556-48C5-898E-BBA993205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="" xmlns:a16="http://schemas.microsoft.com/office/drawing/2014/main" id="{F7A69F17-010E-4932-914B-A9E129DAD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9139506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6D8C8E65-0D63-429D-904C-11EA3CF1E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="" xmlns:a16="http://schemas.microsoft.com/office/drawing/2014/main" id="{69E278DA-D9E4-4CA9-BB35-E2C1F552A4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="" xmlns:a16="http://schemas.microsoft.com/office/drawing/2014/main" id="{E6E1C55E-3E0A-45CB-80B6-29B2B2CE09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="" xmlns:a16="http://schemas.microsoft.com/office/drawing/2014/main" id="{F8B5F8F7-B6E9-4E20-A02C-0E07273917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="" xmlns:a16="http://schemas.microsoft.com/office/drawing/2014/main" id="{88C3C540-9CD0-4695-B133-5A9F34CA1A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="" xmlns:a16="http://schemas.microsoft.com/office/drawing/2014/main" id="{A4675D49-A2C9-47F8-B658-A0B5BCC64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2.3.2022.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="" xmlns:a16="http://schemas.microsoft.com/office/drawing/2014/main" id="{22D45190-C6E5-4B98-AF4C-670A83220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="" xmlns:a16="http://schemas.microsoft.com/office/drawing/2014/main" id="{A928B831-D472-4E9B-BDF9-127C5B5BA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8358107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DF22DAB5-ECF8-4C8B-9284-9A768DDE5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="" xmlns:a16="http://schemas.microsoft.com/office/drawing/2014/main" id="{9BDEFBF9-BFFE-4685-B8DB-08DF78327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2.3.2022.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="" xmlns:a16="http://schemas.microsoft.com/office/drawing/2014/main" id="{48BDB420-698D-4FD6-9BCE-933C5BE5B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="" xmlns:a16="http://schemas.microsoft.com/office/drawing/2014/main" id="{A64B4EF5-3D49-46A7-867F-7BF38A2C1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7821756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="" xmlns:a16="http://schemas.microsoft.com/office/drawing/2014/main" id="{18B522E8-94C3-497E-9515-2464F4EB4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2.3.2022.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="" xmlns:a16="http://schemas.microsoft.com/office/drawing/2014/main" id="{1E29E425-E355-4002-A1E9-FD1851CAD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="" xmlns:a16="http://schemas.microsoft.com/office/drawing/2014/main" id="{5B217C31-9C02-48F3-A193-6E5B1187A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41383315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D71662CF-0945-4F8D-A889-F95805BCB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CDE1B38E-C61F-4162-BEF8-2D1F3408A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="" xmlns:a16="http://schemas.microsoft.com/office/drawing/2014/main" id="{805CB7DF-1634-4233-86F2-7AA36D2C3A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="" xmlns:a16="http://schemas.microsoft.com/office/drawing/2014/main" id="{FD8CCF68-592E-4973-B04C-64EC759C1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2.3.2022.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="" xmlns:a16="http://schemas.microsoft.com/office/drawing/2014/main" id="{8DA68B31-02DF-406E-AC7D-302C7C716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="" xmlns:a16="http://schemas.microsoft.com/office/drawing/2014/main" id="{71A17FC2-55A1-48B3-978B-33BD5398B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5761133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AADC7390-C9D2-4513-A57A-C9A272CAD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="" xmlns:a16="http://schemas.microsoft.com/office/drawing/2014/main" id="{B6F32F34-B611-4B3D-B052-D735148E39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="" xmlns:a16="http://schemas.microsoft.com/office/drawing/2014/main" id="{E161115B-474D-4633-BABE-90D7E32B9C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="" xmlns:a16="http://schemas.microsoft.com/office/drawing/2014/main" id="{CD533EC9-5F15-4135-9402-DDB327BA8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2.3.2022.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="" xmlns:a16="http://schemas.microsoft.com/office/drawing/2014/main" id="{1BE3D81E-FE89-411B-887D-0E513D11D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="" xmlns:a16="http://schemas.microsoft.com/office/drawing/2014/main" id="{4EE1E0C0-36A8-4E85-8FC4-4E07C131D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5986568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="" xmlns:a16="http://schemas.microsoft.com/office/drawing/2014/main" id="{83698655-B947-4CE6-9E56-FB3E567E4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="" xmlns:a16="http://schemas.microsoft.com/office/drawing/2014/main" id="{46C3724C-2207-43DC-BC59-398DCF661D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5FB41622-4652-426C-8FBB-EE8B2A3408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C541F-3958-4ACD-9A42-0DEFED04E85B}" type="datetimeFigureOut">
              <a:rPr lang="hr-HR" smtClean="0"/>
              <a:pPr/>
              <a:t>2.3.2022.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1A58F2BC-D5C8-49ED-8FB4-D39D29C814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71F7A62B-11DC-4C81-A486-6B7004460F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609703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www.e-sfera.hr/dodatni-digitalni-sadrzaji/ad6bdda6-8715-4891-97c7-fc25b9bcab20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-sfera.hr/dodatni-digitalni-sadrzaji/3e5a4b73-e4cc-423f-81af-5ab96d5fd9c6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hyperlink" Target="https://www.e-sfera.hr/dodatni-digitalni-sadrzaji/3e5a4b73-e4cc-423f-81af-5ab96d5fd9c6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e-sfera.hr/dodatni-digitalni-sadrzaji/3e5a4b73-e4cc-423f-81af-5ab96d5fd9c6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68A4132F-DEC6-4332-A00C-A11AD4519B6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="" xmlns:a16="http://schemas.microsoft.com/office/drawing/2014/main" id="{64965EAE-E41A-435F-B993-07E824B6C97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V="1">
            <a:off x="1" y="0"/>
            <a:ext cx="7539895" cy="6858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Freeform: Shape 44">
            <a:extLst>
              <a:ext uri="{FF2B5EF4-FFF2-40B4-BE49-F238E27FC236}">
                <a16:creationId xmlns="" xmlns:a16="http://schemas.microsoft.com/office/drawing/2014/main" id="{152F8994-E6D4-4311-9548-C3607BC4364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V="1">
            <a:off x="0" y="0"/>
            <a:ext cx="7092985" cy="6858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CD896045-540C-4474-B698-188DB7FAF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5529943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dirty="0"/>
              <a:t>Unit </a:t>
            </a:r>
            <a:r>
              <a:rPr lang="hr-HR" sz="2800" dirty="0"/>
              <a:t>5</a:t>
            </a:r>
            <a:r>
              <a:rPr lang="en-US" sz="2800" dirty="0"/>
              <a:t>:</a:t>
            </a:r>
            <a:r>
              <a:rPr lang="hr-HR" sz="2800" dirty="0"/>
              <a:t> </a:t>
            </a:r>
            <a:r>
              <a:rPr lang="hr-HR" sz="2800" dirty="0" err="1"/>
              <a:t>Lesson</a:t>
            </a:r>
            <a:r>
              <a:rPr lang="hr-HR" sz="2800" dirty="0"/>
              <a:t> 2: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hr-HR" sz="2800" dirty="0" err="1"/>
              <a:t>Career</a:t>
            </a:r>
            <a:r>
              <a:rPr lang="hr-HR" sz="2800" dirty="0"/>
              <a:t> </a:t>
            </a:r>
            <a:r>
              <a:rPr lang="hr-HR" sz="2800" dirty="0" err="1"/>
              <a:t>day</a:t>
            </a:r>
            <a:endParaRPr lang="en-US" sz="2800" dirty="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31DF726-47E0-4EC3-AB65-9DB957377ABC}"/>
              </a:ext>
            </a:extLst>
          </p:cNvPr>
          <p:cNvSpPr txBox="1"/>
          <p:nvPr/>
        </p:nvSpPr>
        <p:spPr>
          <a:xfrm>
            <a:off x="838199" y="1825625"/>
            <a:ext cx="4142091" cy="33995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5A7D4603-C1D1-449D-AF5B-D4A5A91E7B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979093" y="394546"/>
            <a:ext cx="3936488" cy="7380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7EEA301-4B8B-40FE-BAA0-FCBC412AEB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51437" b="2232"/>
          <a:stretch/>
        </p:blipFill>
        <p:spPr>
          <a:xfrm>
            <a:off x="7928136" y="1527184"/>
            <a:ext cx="3987445" cy="51483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776FD19-2C5D-4419-999E-7F778250522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198" y="3002524"/>
            <a:ext cx="2600303" cy="339951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3D6A7164-08B6-4720-B9FD-CA64FFEB9C4B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09244" y="3002525"/>
            <a:ext cx="2600302" cy="339951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="" xmlns:p14="http://schemas.microsoft.com/office/powerpoint/2010/main" val="36269645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3CA7834-C7BF-44BF-84AA-9A4FAA0F7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2525" y="520608"/>
            <a:ext cx="10121376" cy="1876363"/>
          </a:xfrm>
        </p:spPr>
        <p:txBody>
          <a:bodyPr/>
          <a:lstStyle/>
          <a:p>
            <a:r>
              <a:rPr lang="hr-HR" dirty="0" err="1"/>
              <a:t>Task</a:t>
            </a:r>
            <a:r>
              <a:rPr lang="hr-HR" dirty="0"/>
              <a:t> 2: </a:t>
            </a:r>
            <a:r>
              <a:rPr lang="hr-HR" dirty="0" err="1"/>
              <a:t>Match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situations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responses</a:t>
            </a:r>
            <a:r>
              <a:rPr lang="hr-HR" dirty="0"/>
              <a:t>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492869E2-EE75-4816-80B7-4ECE6900351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8237" y="1925479"/>
            <a:ext cx="10515600" cy="3389745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4318487-713A-443A-95D1-7254932D1202}"/>
              </a:ext>
            </a:extLst>
          </p:cNvPr>
          <p:cNvSpPr txBox="1"/>
          <p:nvPr/>
        </p:nvSpPr>
        <p:spPr>
          <a:xfrm>
            <a:off x="5761608" y="2208089"/>
            <a:ext cx="334392" cy="2957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i="1" dirty="0">
                <a:solidFill>
                  <a:srgbClr val="FF0000"/>
                </a:solidFill>
              </a:rPr>
              <a:t>2</a:t>
            </a:r>
          </a:p>
          <a:p>
            <a:pPr>
              <a:lnSpc>
                <a:spcPct val="150000"/>
              </a:lnSpc>
            </a:pPr>
            <a:r>
              <a:rPr lang="hr-HR" i="1" dirty="0">
                <a:solidFill>
                  <a:srgbClr val="FF0000"/>
                </a:solidFill>
              </a:rPr>
              <a:t>6</a:t>
            </a:r>
          </a:p>
          <a:p>
            <a:pPr>
              <a:lnSpc>
                <a:spcPct val="150000"/>
              </a:lnSpc>
            </a:pPr>
            <a:r>
              <a:rPr lang="hr-HR" i="1" dirty="0">
                <a:solidFill>
                  <a:srgbClr val="FF0000"/>
                </a:solidFill>
              </a:rPr>
              <a:t>7</a:t>
            </a:r>
          </a:p>
          <a:p>
            <a:pPr>
              <a:lnSpc>
                <a:spcPct val="150000"/>
              </a:lnSpc>
            </a:pPr>
            <a:r>
              <a:rPr lang="hr-HR" i="1" dirty="0">
                <a:solidFill>
                  <a:srgbClr val="FF0000"/>
                </a:solidFill>
              </a:rPr>
              <a:t>4</a:t>
            </a:r>
          </a:p>
          <a:p>
            <a:pPr>
              <a:lnSpc>
                <a:spcPct val="150000"/>
              </a:lnSpc>
            </a:pPr>
            <a:endParaRPr lang="hr-HR" i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hr-HR" i="1" dirty="0">
                <a:solidFill>
                  <a:srgbClr val="FF0000"/>
                </a:solidFill>
              </a:rPr>
              <a:t>5</a:t>
            </a:r>
          </a:p>
          <a:p>
            <a:pPr>
              <a:lnSpc>
                <a:spcPct val="150000"/>
              </a:lnSpc>
            </a:pPr>
            <a:r>
              <a:rPr lang="hr-HR" i="1" dirty="0">
                <a:solidFill>
                  <a:srgbClr val="FF0000"/>
                </a:solidFill>
              </a:rPr>
              <a:t>3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691850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6DE7835-D9B7-42BD-B5CF-C78D7D00D0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610" y="1212274"/>
            <a:ext cx="2784999" cy="3945589"/>
          </a:xfrm>
        </p:spPr>
        <p:txBody>
          <a:bodyPr>
            <a:normAutofit/>
          </a:bodyPr>
          <a:lstStyle/>
          <a:p>
            <a:r>
              <a:rPr lang="hr-HR" dirty="0" err="1"/>
              <a:t>Task</a:t>
            </a:r>
            <a:r>
              <a:rPr lang="hr-HR" dirty="0"/>
              <a:t> 3: </a:t>
            </a:r>
            <a:r>
              <a:rPr lang="hr-HR" dirty="0" err="1"/>
              <a:t>What</a:t>
            </a:r>
            <a:r>
              <a:rPr lang="hr-HR" dirty="0"/>
              <a:t> </a:t>
            </a:r>
            <a:r>
              <a:rPr lang="hr-HR" dirty="0" err="1"/>
              <a:t>is</a:t>
            </a:r>
            <a:r>
              <a:rPr lang="hr-HR" dirty="0"/>
              <a:t> </a:t>
            </a:r>
            <a:r>
              <a:rPr lang="hr-HR" dirty="0" err="1"/>
              <a:t>going</a:t>
            </a:r>
            <a:r>
              <a:rPr lang="hr-HR" dirty="0"/>
              <a:t> to </a:t>
            </a:r>
            <a:r>
              <a:rPr lang="hr-HR" dirty="0" err="1"/>
              <a:t>happen</a:t>
            </a:r>
            <a:r>
              <a:rPr lang="hr-HR" dirty="0"/>
              <a:t>? </a:t>
            </a:r>
            <a:r>
              <a:rPr lang="hr-HR" dirty="0" err="1"/>
              <a:t>Write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sentences</a:t>
            </a:r>
            <a:r>
              <a:rPr lang="hr-HR" dirty="0"/>
              <a:t> </a:t>
            </a:r>
            <a:r>
              <a:rPr lang="hr-HR" dirty="0" err="1"/>
              <a:t>using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going</a:t>
            </a:r>
            <a:r>
              <a:rPr lang="hr-HR" dirty="0"/>
              <a:t> to future </a:t>
            </a:r>
            <a:r>
              <a:rPr lang="hr-HR" dirty="0" err="1"/>
              <a:t>form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verbs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brackets</a:t>
            </a:r>
            <a:r>
              <a:rPr lang="hr-HR" dirty="0"/>
              <a:t>. </a:t>
            </a:r>
            <a:endParaRPr lang="en-US" i="1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52200FC-BA76-4542-9A27-3D3ABF9F0EE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2358" y="446678"/>
            <a:ext cx="8181966" cy="3810997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63623D4-00C3-4D31-B4FD-2ADC6ADA58B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2358" y="4459177"/>
            <a:ext cx="7456045" cy="1917688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BED9D84-DCBB-46B5-8D2A-3E976FF6ED27}"/>
              </a:ext>
            </a:extLst>
          </p:cNvPr>
          <p:cNvSpPr txBox="1"/>
          <p:nvPr/>
        </p:nvSpPr>
        <p:spPr>
          <a:xfrm>
            <a:off x="1251751" y="2423603"/>
            <a:ext cx="4844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Will </a:t>
            </a:r>
            <a:r>
              <a:rPr lang="hr-HR" i="1" dirty="0" err="1">
                <a:solidFill>
                  <a:srgbClr val="FF0000"/>
                </a:solidFill>
              </a:rPr>
              <a:t>is</a:t>
            </a:r>
            <a:r>
              <a:rPr lang="hr-HR" i="1" dirty="0">
                <a:solidFill>
                  <a:srgbClr val="FF0000"/>
                </a:solidFill>
              </a:rPr>
              <a:t> </a:t>
            </a:r>
            <a:r>
              <a:rPr lang="hr-HR" i="1" dirty="0" err="1">
                <a:solidFill>
                  <a:srgbClr val="FF0000"/>
                </a:solidFill>
              </a:rPr>
              <a:t>going</a:t>
            </a:r>
            <a:r>
              <a:rPr lang="hr-HR" i="1" dirty="0">
                <a:solidFill>
                  <a:srgbClr val="FF0000"/>
                </a:solidFill>
              </a:rPr>
              <a:t> to </a:t>
            </a:r>
            <a:r>
              <a:rPr lang="hr-HR" i="1" dirty="0" err="1">
                <a:solidFill>
                  <a:srgbClr val="FF0000"/>
                </a:solidFill>
              </a:rPr>
              <a:t>call</a:t>
            </a:r>
            <a:r>
              <a:rPr lang="hr-HR" i="1" dirty="0">
                <a:solidFill>
                  <a:srgbClr val="FF0000"/>
                </a:solidFill>
              </a:rPr>
              <a:t> </a:t>
            </a:r>
            <a:r>
              <a:rPr lang="hr-HR" i="1" dirty="0" err="1">
                <a:solidFill>
                  <a:srgbClr val="FF0000"/>
                </a:solidFill>
              </a:rPr>
              <a:t>the</a:t>
            </a:r>
            <a:r>
              <a:rPr lang="hr-HR" i="1" dirty="0">
                <a:solidFill>
                  <a:srgbClr val="FF0000"/>
                </a:solidFill>
              </a:rPr>
              <a:t> police.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D14553B-EA33-41B5-B41F-98167A0F1234}"/>
              </a:ext>
            </a:extLst>
          </p:cNvPr>
          <p:cNvSpPr txBox="1"/>
          <p:nvPr/>
        </p:nvSpPr>
        <p:spPr>
          <a:xfrm>
            <a:off x="1124504" y="3414277"/>
            <a:ext cx="4844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It</a:t>
            </a:r>
            <a:r>
              <a:rPr lang="hr-HR" i="1" dirty="0">
                <a:solidFill>
                  <a:srgbClr val="FF0000"/>
                </a:solidFill>
              </a:rPr>
              <a:t> </a:t>
            </a:r>
            <a:r>
              <a:rPr lang="hr-HR" i="1" dirty="0" err="1">
                <a:solidFill>
                  <a:srgbClr val="FF0000"/>
                </a:solidFill>
              </a:rPr>
              <a:t>is</a:t>
            </a:r>
            <a:r>
              <a:rPr lang="hr-HR" i="1" dirty="0">
                <a:solidFill>
                  <a:srgbClr val="FF0000"/>
                </a:solidFill>
              </a:rPr>
              <a:t> </a:t>
            </a:r>
            <a:r>
              <a:rPr lang="hr-HR" i="1" dirty="0" err="1">
                <a:solidFill>
                  <a:srgbClr val="FF0000"/>
                </a:solidFill>
              </a:rPr>
              <a:t>going</a:t>
            </a:r>
            <a:r>
              <a:rPr lang="hr-HR" i="1" dirty="0">
                <a:solidFill>
                  <a:srgbClr val="FF0000"/>
                </a:solidFill>
              </a:rPr>
              <a:t> to </a:t>
            </a:r>
            <a:r>
              <a:rPr lang="hr-HR" i="1" dirty="0" err="1">
                <a:solidFill>
                  <a:srgbClr val="FF0000"/>
                </a:solidFill>
              </a:rPr>
              <a:t>rain</a:t>
            </a:r>
            <a:r>
              <a:rPr lang="hr-HR" i="1" dirty="0">
                <a:solidFill>
                  <a:srgbClr val="FF0000"/>
                </a:solidFill>
              </a:rPr>
              <a:t>.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A2F701D-4C0D-4210-9C1B-D7F6D9017903}"/>
              </a:ext>
            </a:extLst>
          </p:cNvPr>
          <p:cNvSpPr txBox="1"/>
          <p:nvPr/>
        </p:nvSpPr>
        <p:spPr>
          <a:xfrm>
            <a:off x="1124504" y="4738804"/>
            <a:ext cx="4844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Sue </a:t>
            </a:r>
            <a:r>
              <a:rPr lang="hr-HR" i="1" dirty="0" err="1">
                <a:solidFill>
                  <a:srgbClr val="FF0000"/>
                </a:solidFill>
              </a:rPr>
              <a:t>isn’t</a:t>
            </a:r>
            <a:r>
              <a:rPr lang="hr-HR" i="1" dirty="0">
                <a:solidFill>
                  <a:srgbClr val="FF0000"/>
                </a:solidFill>
              </a:rPr>
              <a:t> </a:t>
            </a:r>
            <a:r>
              <a:rPr lang="hr-HR" i="1" dirty="0" err="1">
                <a:solidFill>
                  <a:srgbClr val="FF0000"/>
                </a:solidFill>
              </a:rPr>
              <a:t>going</a:t>
            </a:r>
            <a:r>
              <a:rPr lang="hr-HR" i="1" dirty="0">
                <a:solidFill>
                  <a:srgbClr val="FF0000"/>
                </a:solidFill>
              </a:rPr>
              <a:t> to </a:t>
            </a:r>
            <a:r>
              <a:rPr lang="hr-HR" i="1" dirty="0" err="1">
                <a:solidFill>
                  <a:srgbClr val="FF0000"/>
                </a:solidFill>
              </a:rPr>
              <a:t>buy</a:t>
            </a:r>
            <a:r>
              <a:rPr lang="hr-HR" i="1" dirty="0">
                <a:solidFill>
                  <a:srgbClr val="FF0000"/>
                </a:solidFill>
              </a:rPr>
              <a:t> </a:t>
            </a:r>
            <a:r>
              <a:rPr lang="hr-HR" i="1" dirty="0" err="1">
                <a:solidFill>
                  <a:srgbClr val="FF0000"/>
                </a:solidFill>
              </a:rPr>
              <a:t>the</a:t>
            </a:r>
            <a:r>
              <a:rPr lang="hr-HR" i="1" dirty="0">
                <a:solidFill>
                  <a:srgbClr val="FF0000"/>
                </a:solidFill>
              </a:rPr>
              <a:t> </a:t>
            </a:r>
            <a:r>
              <a:rPr lang="hr-HR" i="1" dirty="0" err="1">
                <a:solidFill>
                  <a:srgbClr val="FF0000"/>
                </a:solidFill>
              </a:rPr>
              <a:t>dress</a:t>
            </a:r>
            <a:r>
              <a:rPr lang="hr-HR" i="1" dirty="0">
                <a:solidFill>
                  <a:srgbClr val="FF0000"/>
                </a:solidFill>
              </a:rPr>
              <a:t>..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2E8D8623-BE09-4FCD-B67A-13443B890030}"/>
              </a:ext>
            </a:extLst>
          </p:cNvPr>
          <p:cNvSpPr txBox="1"/>
          <p:nvPr/>
        </p:nvSpPr>
        <p:spPr>
          <a:xfrm>
            <a:off x="1124504" y="5359655"/>
            <a:ext cx="4844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Ted </a:t>
            </a:r>
            <a:r>
              <a:rPr lang="hr-HR" i="1" dirty="0" err="1">
                <a:solidFill>
                  <a:srgbClr val="FF0000"/>
                </a:solidFill>
              </a:rPr>
              <a:t>is</a:t>
            </a:r>
            <a:r>
              <a:rPr lang="hr-HR" i="1" dirty="0">
                <a:solidFill>
                  <a:srgbClr val="FF0000"/>
                </a:solidFill>
              </a:rPr>
              <a:t> </a:t>
            </a:r>
            <a:r>
              <a:rPr lang="hr-HR" i="1" dirty="0" err="1">
                <a:solidFill>
                  <a:srgbClr val="FF0000"/>
                </a:solidFill>
              </a:rPr>
              <a:t>going</a:t>
            </a:r>
            <a:r>
              <a:rPr lang="hr-HR" i="1" dirty="0">
                <a:solidFill>
                  <a:srgbClr val="FF0000"/>
                </a:solidFill>
              </a:rPr>
              <a:t> to </a:t>
            </a:r>
            <a:r>
              <a:rPr lang="hr-HR" i="1" dirty="0" err="1">
                <a:solidFill>
                  <a:srgbClr val="FF0000"/>
                </a:solidFill>
              </a:rPr>
              <a:t>stay</a:t>
            </a:r>
            <a:r>
              <a:rPr lang="hr-HR" i="1" dirty="0">
                <a:solidFill>
                  <a:srgbClr val="FF0000"/>
                </a:solidFill>
              </a:rPr>
              <a:t> at home.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68247473-0488-4358-9BB5-9687AF7380B0}"/>
              </a:ext>
            </a:extLst>
          </p:cNvPr>
          <p:cNvSpPr txBox="1"/>
          <p:nvPr/>
        </p:nvSpPr>
        <p:spPr>
          <a:xfrm>
            <a:off x="1124504" y="5962428"/>
            <a:ext cx="4844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Michael </a:t>
            </a:r>
            <a:r>
              <a:rPr lang="hr-HR" i="1" dirty="0" err="1">
                <a:solidFill>
                  <a:srgbClr val="FF0000"/>
                </a:solidFill>
              </a:rPr>
              <a:t>is</a:t>
            </a:r>
            <a:r>
              <a:rPr lang="hr-HR" i="1" dirty="0">
                <a:solidFill>
                  <a:srgbClr val="FF0000"/>
                </a:solidFill>
              </a:rPr>
              <a:t> </a:t>
            </a:r>
            <a:r>
              <a:rPr lang="hr-HR" i="1" dirty="0" err="1">
                <a:solidFill>
                  <a:srgbClr val="FF0000"/>
                </a:solidFill>
              </a:rPr>
              <a:t>going</a:t>
            </a:r>
            <a:r>
              <a:rPr lang="hr-HR" i="1" dirty="0">
                <a:solidFill>
                  <a:srgbClr val="FF0000"/>
                </a:solidFill>
              </a:rPr>
              <a:t> to bake a </a:t>
            </a:r>
            <a:r>
              <a:rPr lang="hr-HR" i="1" dirty="0" err="1">
                <a:solidFill>
                  <a:srgbClr val="FF0000"/>
                </a:solidFill>
              </a:rPr>
              <a:t>pie</a:t>
            </a:r>
            <a:r>
              <a:rPr lang="hr-HR" i="1" dirty="0">
                <a:solidFill>
                  <a:srgbClr val="FF0000"/>
                </a:solidFill>
              </a:rPr>
              <a:t>..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871635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7B6C70F-C669-4BAA-A5C9-4121EDC5D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4125" y="526311"/>
            <a:ext cx="8865093" cy="991771"/>
          </a:xfrm>
        </p:spPr>
        <p:txBody>
          <a:bodyPr>
            <a:normAutofit fontScale="92500" lnSpcReduction="20000"/>
          </a:bodyPr>
          <a:lstStyle/>
          <a:p>
            <a:r>
              <a:rPr lang="hr-HR" dirty="0" err="1"/>
              <a:t>Task</a:t>
            </a:r>
            <a:r>
              <a:rPr lang="hr-HR" dirty="0"/>
              <a:t> 4: </a:t>
            </a:r>
            <a:r>
              <a:rPr lang="hr-HR" dirty="0" err="1"/>
              <a:t>Complete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dialogue</a:t>
            </a:r>
            <a:r>
              <a:rPr lang="hr-HR" dirty="0"/>
              <a:t> </a:t>
            </a:r>
            <a:r>
              <a:rPr lang="hr-HR" dirty="0" err="1"/>
              <a:t>with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present</a:t>
            </a:r>
            <a:r>
              <a:rPr lang="hr-HR" dirty="0"/>
              <a:t> </a:t>
            </a:r>
            <a:r>
              <a:rPr lang="hr-HR" dirty="0" err="1"/>
              <a:t>simple</a:t>
            </a:r>
            <a:r>
              <a:rPr lang="hr-HR" dirty="0"/>
              <a:t> </a:t>
            </a:r>
            <a:r>
              <a:rPr lang="hr-HR" dirty="0" err="1"/>
              <a:t>or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present</a:t>
            </a:r>
            <a:r>
              <a:rPr lang="hr-HR" dirty="0"/>
              <a:t> </a:t>
            </a:r>
            <a:r>
              <a:rPr lang="hr-HR" dirty="0" err="1"/>
              <a:t>continuous</a:t>
            </a:r>
            <a:r>
              <a:rPr lang="hr-HR" dirty="0"/>
              <a:t> </a:t>
            </a:r>
            <a:r>
              <a:rPr lang="hr-HR" dirty="0" err="1"/>
              <a:t>tense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verbs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brackets</a:t>
            </a:r>
            <a:r>
              <a:rPr lang="hr-HR" dirty="0"/>
              <a:t>. </a:t>
            </a:r>
            <a:r>
              <a:rPr lang="hr-HR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Dovrši dijalog koristeći </a:t>
            </a:r>
            <a:r>
              <a:rPr lang="hr-HR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present</a:t>
            </a:r>
            <a:r>
              <a:rPr lang="hr-HR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r-HR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simple</a:t>
            </a:r>
            <a:r>
              <a:rPr lang="hr-HR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ili </a:t>
            </a:r>
            <a:r>
              <a:rPr lang="hr-HR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present</a:t>
            </a:r>
            <a:r>
              <a:rPr lang="hr-HR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r-HR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continuous</a:t>
            </a:r>
            <a:r>
              <a:rPr lang="hr-HR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82ED4AE-D65F-4FF6-9434-36DD817DFAE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12082" y="1695958"/>
            <a:ext cx="8477136" cy="4635731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A36F69A-5547-4583-B16D-8F7676D1265C}"/>
              </a:ext>
            </a:extLst>
          </p:cNvPr>
          <p:cNvSpPr txBox="1"/>
          <p:nvPr/>
        </p:nvSpPr>
        <p:spPr>
          <a:xfrm>
            <a:off x="3915052" y="2876365"/>
            <a:ext cx="2565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are                      </a:t>
            </a:r>
            <a:r>
              <a:rPr lang="hr-HR" i="1" dirty="0" err="1">
                <a:solidFill>
                  <a:srgbClr val="FF0000"/>
                </a:solidFill>
              </a:rPr>
              <a:t>looking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BA2F76C-177B-4461-A531-3BB4D6FF15BF}"/>
              </a:ext>
            </a:extLst>
          </p:cNvPr>
          <p:cNvSpPr txBox="1"/>
          <p:nvPr/>
        </p:nvSpPr>
        <p:spPr>
          <a:xfrm>
            <a:off x="4085208" y="4504809"/>
            <a:ext cx="2565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am </a:t>
            </a:r>
            <a:r>
              <a:rPr lang="hr-HR" i="1" dirty="0" err="1">
                <a:solidFill>
                  <a:srgbClr val="FF0000"/>
                </a:solidFill>
              </a:rPr>
              <a:t>taking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14006FB-2648-4131-BB28-C262454D63C6}"/>
              </a:ext>
            </a:extLst>
          </p:cNvPr>
          <p:cNvSpPr txBox="1"/>
          <p:nvPr/>
        </p:nvSpPr>
        <p:spPr>
          <a:xfrm>
            <a:off x="2063097" y="4809609"/>
            <a:ext cx="2565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doesn’t</a:t>
            </a:r>
            <a:r>
              <a:rPr lang="hr-HR" i="1" dirty="0">
                <a:solidFill>
                  <a:srgbClr val="FF0000"/>
                </a:solidFill>
              </a:rPr>
              <a:t> </a:t>
            </a:r>
            <a:r>
              <a:rPr lang="hr-HR" i="1" dirty="0" err="1">
                <a:solidFill>
                  <a:srgbClr val="FF0000"/>
                </a:solidFill>
              </a:rPr>
              <a:t>finish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45AD4E7-AE34-4136-89CF-02079AA36248}"/>
              </a:ext>
            </a:extLst>
          </p:cNvPr>
          <p:cNvSpPr txBox="1"/>
          <p:nvPr/>
        </p:nvSpPr>
        <p:spPr>
          <a:xfrm>
            <a:off x="4879758" y="5035704"/>
            <a:ext cx="2565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doesn’t</a:t>
            </a:r>
            <a:r>
              <a:rPr lang="hr-HR" i="1" dirty="0">
                <a:solidFill>
                  <a:srgbClr val="FF0000"/>
                </a:solidFill>
              </a:rPr>
              <a:t> </a:t>
            </a:r>
            <a:r>
              <a:rPr lang="hr-HR" i="1" dirty="0" err="1">
                <a:solidFill>
                  <a:srgbClr val="FF0000"/>
                </a:solidFill>
              </a:rPr>
              <a:t>go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1B65845-CEA7-4B4A-B414-2321CD7855F5}"/>
              </a:ext>
            </a:extLst>
          </p:cNvPr>
          <p:cNvSpPr txBox="1"/>
          <p:nvPr/>
        </p:nvSpPr>
        <p:spPr>
          <a:xfrm>
            <a:off x="2260845" y="5340504"/>
            <a:ext cx="2565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stops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65044761-C2F6-41E0-BA8E-3D11E7836CB3}"/>
              </a:ext>
            </a:extLst>
          </p:cNvPr>
          <p:cNvSpPr txBox="1"/>
          <p:nvPr/>
        </p:nvSpPr>
        <p:spPr>
          <a:xfrm>
            <a:off x="3593976" y="5645304"/>
            <a:ext cx="2565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am </a:t>
            </a:r>
            <a:r>
              <a:rPr lang="hr-HR" i="1" dirty="0" err="1">
                <a:solidFill>
                  <a:srgbClr val="FF0000"/>
                </a:solidFill>
              </a:rPr>
              <a:t>taking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1A9E535-25A2-48F4-BA19-D3A1239FA40D}"/>
              </a:ext>
            </a:extLst>
          </p:cNvPr>
          <p:cNvSpPr txBox="1"/>
          <p:nvPr/>
        </p:nvSpPr>
        <p:spPr>
          <a:xfrm>
            <a:off x="4628743" y="3690587"/>
            <a:ext cx="2565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leaves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6A55D4C-A89F-4D71-BBF0-6C87AC74DBE0}"/>
              </a:ext>
            </a:extLst>
          </p:cNvPr>
          <p:cNvSpPr txBox="1"/>
          <p:nvPr/>
        </p:nvSpPr>
        <p:spPr>
          <a:xfrm>
            <a:off x="2187383" y="4253276"/>
            <a:ext cx="2565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arrives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C2AA073C-A496-48D0-895F-F16962FB0FFF}"/>
              </a:ext>
            </a:extLst>
          </p:cNvPr>
          <p:cNvSpPr txBox="1"/>
          <p:nvPr/>
        </p:nvSpPr>
        <p:spPr>
          <a:xfrm>
            <a:off x="6785499" y="3979369"/>
            <a:ext cx="2565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leaves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09C206C-16C0-4F36-A129-73C1B885F8C0}"/>
              </a:ext>
            </a:extLst>
          </p:cNvPr>
          <p:cNvSpPr txBox="1"/>
          <p:nvPr/>
        </p:nvSpPr>
        <p:spPr>
          <a:xfrm>
            <a:off x="6499933" y="4253276"/>
            <a:ext cx="2565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makes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923C0978-5DCD-42B8-8063-779A64C9D9E8}"/>
              </a:ext>
            </a:extLst>
          </p:cNvPr>
          <p:cNvSpPr txBox="1"/>
          <p:nvPr/>
        </p:nvSpPr>
        <p:spPr>
          <a:xfrm>
            <a:off x="2632228" y="3163682"/>
            <a:ext cx="2565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am </a:t>
            </a:r>
            <a:r>
              <a:rPr lang="hr-HR" i="1" dirty="0" err="1">
                <a:solidFill>
                  <a:srgbClr val="FF0000"/>
                </a:solidFill>
              </a:rPr>
              <a:t>travelling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38CB6C70-D200-4DA3-9368-79DF6C70E634}"/>
              </a:ext>
            </a:extLst>
          </p:cNvPr>
          <p:cNvSpPr txBox="1"/>
          <p:nvPr/>
        </p:nvSpPr>
        <p:spPr>
          <a:xfrm>
            <a:off x="7254535" y="3677396"/>
            <a:ext cx="2565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arrives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33001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F016556-319E-44ED-8894-7201420C85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084" y="424063"/>
            <a:ext cx="9304815" cy="1423787"/>
          </a:xfrm>
        </p:spPr>
        <p:txBody>
          <a:bodyPr/>
          <a:lstStyle/>
          <a:p>
            <a:r>
              <a:rPr lang="hr-HR" dirty="0" err="1"/>
              <a:t>Task</a:t>
            </a:r>
            <a:r>
              <a:rPr lang="hr-HR" dirty="0"/>
              <a:t> 5: </a:t>
            </a:r>
            <a:r>
              <a:rPr lang="hr-HR" dirty="0" err="1"/>
              <a:t>Complete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text</a:t>
            </a:r>
            <a:r>
              <a:rPr lang="hr-HR" dirty="0"/>
              <a:t> </a:t>
            </a:r>
            <a:r>
              <a:rPr lang="hr-HR" dirty="0" err="1"/>
              <a:t>with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correct</a:t>
            </a:r>
            <a:r>
              <a:rPr lang="hr-HR" dirty="0"/>
              <a:t> future time </a:t>
            </a:r>
            <a:r>
              <a:rPr lang="hr-HR" dirty="0" err="1"/>
              <a:t>forms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verbs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box.</a:t>
            </a:r>
            <a:r>
              <a:rPr lang="hr-HR" i="1" dirty="0"/>
              <a:t> </a:t>
            </a:r>
            <a:endParaRPr lang="en-US" i="1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0383596-8DB6-439C-9266-8AB4FE0B0A3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43588" y="2048112"/>
            <a:ext cx="8229806" cy="4385825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B0EA834-83C0-40BD-A067-190587F6669D}"/>
              </a:ext>
            </a:extLst>
          </p:cNvPr>
          <p:cNvSpPr txBox="1"/>
          <p:nvPr/>
        </p:nvSpPr>
        <p:spPr>
          <a:xfrm>
            <a:off x="5637320" y="3429000"/>
            <a:ext cx="1367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is</a:t>
            </a:r>
            <a:r>
              <a:rPr lang="hr-HR" i="1" dirty="0">
                <a:solidFill>
                  <a:srgbClr val="FF0000"/>
                </a:solidFill>
              </a:rPr>
              <a:t> </a:t>
            </a:r>
            <a:r>
              <a:rPr lang="hr-HR" i="1" dirty="0" err="1">
                <a:solidFill>
                  <a:srgbClr val="FF0000"/>
                </a:solidFill>
              </a:rPr>
              <a:t>leaving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CEFD643-883F-423F-9E79-D1F4108941C4}"/>
              </a:ext>
            </a:extLst>
          </p:cNvPr>
          <p:cNvSpPr txBox="1"/>
          <p:nvPr/>
        </p:nvSpPr>
        <p:spPr>
          <a:xfrm>
            <a:off x="5934440" y="4560169"/>
            <a:ext cx="1736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are </a:t>
            </a:r>
            <a:r>
              <a:rPr lang="hr-HR" i="1" dirty="0" err="1">
                <a:solidFill>
                  <a:srgbClr val="FF0000"/>
                </a:solidFill>
              </a:rPr>
              <a:t>going</a:t>
            </a:r>
            <a:r>
              <a:rPr lang="hr-HR" i="1" dirty="0">
                <a:solidFill>
                  <a:srgbClr val="FF0000"/>
                </a:solidFill>
              </a:rPr>
              <a:t> to </a:t>
            </a:r>
            <a:r>
              <a:rPr lang="hr-HR" i="1" dirty="0" err="1">
                <a:solidFill>
                  <a:srgbClr val="FF0000"/>
                </a:solidFill>
              </a:rPr>
              <a:t>visit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7ADA129-E2DE-4660-AAB8-5F0D5D65642C}"/>
              </a:ext>
            </a:extLst>
          </p:cNvPr>
          <p:cNvSpPr txBox="1"/>
          <p:nvPr/>
        </p:nvSpPr>
        <p:spPr>
          <a:xfrm>
            <a:off x="5490100" y="4809888"/>
            <a:ext cx="1736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is</a:t>
            </a:r>
            <a:r>
              <a:rPr lang="hr-HR" i="1" dirty="0">
                <a:solidFill>
                  <a:srgbClr val="FF0000"/>
                </a:solidFill>
              </a:rPr>
              <a:t> </a:t>
            </a:r>
            <a:r>
              <a:rPr lang="hr-HR" i="1" dirty="0" err="1">
                <a:solidFill>
                  <a:srgbClr val="FF0000"/>
                </a:solidFill>
              </a:rPr>
              <a:t>going</a:t>
            </a:r>
            <a:r>
              <a:rPr lang="hr-HR" i="1" dirty="0">
                <a:solidFill>
                  <a:srgbClr val="FF0000"/>
                </a:solidFill>
              </a:rPr>
              <a:t> to </a:t>
            </a:r>
            <a:r>
              <a:rPr lang="hr-HR" i="1" dirty="0" err="1">
                <a:solidFill>
                  <a:srgbClr val="FF0000"/>
                </a:solidFill>
              </a:rPr>
              <a:t>check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BA39A51-0E1D-4DB0-9093-51AD3115CA9F}"/>
              </a:ext>
            </a:extLst>
          </p:cNvPr>
          <p:cNvSpPr txBox="1"/>
          <p:nvPr/>
        </p:nvSpPr>
        <p:spPr>
          <a:xfrm>
            <a:off x="7197182" y="5076639"/>
            <a:ext cx="1367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opens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DA0506A-4B55-4411-A3DA-7F2057FA3E77}"/>
              </a:ext>
            </a:extLst>
          </p:cNvPr>
          <p:cNvSpPr txBox="1"/>
          <p:nvPr/>
        </p:nvSpPr>
        <p:spPr>
          <a:xfrm>
            <a:off x="7880762" y="3726571"/>
            <a:ext cx="1849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is</a:t>
            </a:r>
            <a:r>
              <a:rPr lang="hr-HR" i="1" dirty="0">
                <a:solidFill>
                  <a:srgbClr val="FF0000"/>
                </a:solidFill>
              </a:rPr>
              <a:t> </a:t>
            </a:r>
            <a:r>
              <a:rPr lang="hr-HR" i="1" dirty="0" err="1">
                <a:solidFill>
                  <a:srgbClr val="FF0000"/>
                </a:solidFill>
              </a:rPr>
              <a:t>going</a:t>
            </a:r>
            <a:r>
              <a:rPr lang="hr-HR" i="1" dirty="0">
                <a:solidFill>
                  <a:srgbClr val="FF0000"/>
                </a:solidFill>
              </a:rPr>
              <a:t> to </a:t>
            </a:r>
            <a:r>
              <a:rPr lang="hr-HR" i="1" dirty="0" err="1">
                <a:solidFill>
                  <a:srgbClr val="FF0000"/>
                </a:solidFill>
              </a:rPr>
              <a:t>call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FF8F41A5-606C-4867-AD4E-E07954BDDBE9}"/>
              </a:ext>
            </a:extLst>
          </p:cNvPr>
          <p:cNvSpPr txBox="1"/>
          <p:nvPr/>
        </p:nvSpPr>
        <p:spPr>
          <a:xfrm>
            <a:off x="4886806" y="3700301"/>
            <a:ext cx="1367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will</a:t>
            </a:r>
            <a:r>
              <a:rPr lang="hr-HR" i="1" dirty="0">
                <a:solidFill>
                  <a:srgbClr val="FF0000"/>
                </a:solidFill>
              </a:rPr>
              <a:t> </a:t>
            </a:r>
            <a:r>
              <a:rPr lang="hr-HR" i="1" dirty="0" err="1">
                <a:solidFill>
                  <a:srgbClr val="FF0000"/>
                </a:solidFill>
              </a:rPr>
              <a:t>text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65E457F2-3F4B-478F-97EE-345C6D7A7FC9}"/>
              </a:ext>
            </a:extLst>
          </p:cNvPr>
          <p:cNvSpPr txBox="1"/>
          <p:nvPr/>
        </p:nvSpPr>
        <p:spPr>
          <a:xfrm>
            <a:off x="6253968" y="3956758"/>
            <a:ext cx="1849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am </a:t>
            </a:r>
            <a:r>
              <a:rPr lang="hr-HR" i="1" dirty="0" err="1">
                <a:solidFill>
                  <a:srgbClr val="FF0000"/>
                </a:solidFill>
              </a:rPr>
              <a:t>going</a:t>
            </a:r>
            <a:r>
              <a:rPr lang="hr-HR" i="1" dirty="0">
                <a:solidFill>
                  <a:srgbClr val="FF0000"/>
                </a:solidFill>
              </a:rPr>
              <a:t> to </a:t>
            </a:r>
            <a:r>
              <a:rPr lang="hr-HR" i="1" dirty="0" err="1">
                <a:solidFill>
                  <a:srgbClr val="FF0000"/>
                </a:solidFill>
              </a:rPr>
              <a:t>miss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7070B375-ED84-49D2-9808-83AF6713E360}"/>
              </a:ext>
            </a:extLst>
          </p:cNvPr>
          <p:cNvSpPr txBox="1"/>
          <p:nvPr/>
        </p:nvSpPr>
        <p:spPr>
          <a:xfrm>
            <a:off x="4213018" y="3950901"/>
            <a:ext cx="1367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lands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D9990C95-0609-4601-B412-F58819F31E39}"/>
              </a:ext>
            </a:extLst>
          </p:cNvPr>
          <p:cNvSpPr txBox="1"/>
          <p:nvPr/>
        </p:nvSpPr>
        <p:spPr>
          <a:xfrm>
            <a:off x="5258539" y="4271128"/>
            <a:ext cx="1367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will</a:t>
            </a:r>
            <a:r>
              <a:rPr lang="hr-HR" i="1" dirty="0">
                <a:solidFill>
                  <a:srgbClr val="FF0000"/>
                </a:solidFill>
              </a:rPr>
              <a:t> </a:t>
            </a:r>
            <a:r>
              <a:rPr lang="hr-HR" i="1" dirty="0" err="1">
                <a:solidFill>
                  <a:srgbClr val="FF0000"/>
                </a:solidFill>
              </a:rPr>
              <a:t>have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A7886C9-DD33-454A-891A-CB532E76E5BE}"/>
              </a:ext>
            </a:extLst>
          </p:cNvPr>
          <p:cNvSpPr txBox="1"/>
          <p:nvPr/>
        </p:nvSpPr>
        <p:spPr>
          <a:xfrm>
            <a:off x="2704027" y="3671898"/>
            <a:ext cx="1367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takes</a:t>
            </a:r>
            <a:r>
              <a:rPr lang="hr-HR" i="1" dirty="0">
                <a:solidFill>
                  <a:srgbClr val="FF0000"/>
                </a:solidFill>
              </a:rPr>
              <a:t> </a:t>
            </a:r>
            <a:r>
              <a:rPr lang="hr-HR" i="1" dirty="0" err="1">
                <a:solidFill>
                  <a:srgbClr val="FF0000"/>
                </a:solidFill>
              </a:rPr>
              <a:t>off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332332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Vidi izvornu sliku">
            <a:hlinkClick r:id="rId2"/>
            <a:extLst>
              <a:ext uri="{FF2B5EF4-FFF2-40B4-BE49-F238E27FC236}">
                <a16:creationId xmlns="" xmlns:a16="http://schemas.microsoft.com/office/drawing/2014/main" id="{7EB574C3-BBFC-4298-9349-DA1B4B4EE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627" y="1240084"/>
            <a:ext cx="3810000" cy="1905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zervirano mjesto sadržaja 2">
            <a:extLst>
              <a:ext uri="{FF2B5EF4-FFF2-40B4-BE49-F238E27FC236}">
                <a16:creationId xmlns="" xmlns:a16="http://schemas.microsoft.com/office/drawing/2014/main" id="{8619A0A9-4971-4637-BA0B-39A4F5D24D27}"/>
              </a:ext>
            </a:extLst>
          </p:cNvPr>
          <p:cNvSpPr txBox="1">
            <a:spLocks/>
          </p:cNvSpPr>
          <p:nvPr/>
        </p:nvSpPr>
        <p:spPr>
          <a:xfrm>
            <a:off x="183419" y="2680364"/>
            <a:ext cx="11824416" cy="1905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r-HR" sz="2000" b="1" dirty="0" smtClean="0">
                <a:solidFill>
                  <a:prstClr val="black"/>
                </a:solidFill>
                <a:latin typeface="Calibri" panose="020F0502020204030204"/>
              </a:rPr>
              <a:t>PLAY </a:t>
            </a:r>
            <a:r>
              <a:rPr lang="hr-HR" sz="2000" b="1" dirty="0">
                <a:solidFill>
                  <a:prstClr val="black"/>
                </a:solidFill>
                <a:latin typeface="Calibri" panose="020F0502020204030204"/>
              </a:rPr>
              <a:t>AND LEARN</a:t>
            </a:r>
            <a:r>
              <a:rPr kumimoji="0" lang="hr-HR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  <a:p>
            <a:pPr marL="0" lvl="0" indent="0" algn="ctr">
              <a:buNone/>
              <a:defRPr/>
            </a:pPr>
            <a:r>
              <a:rPr lang="hr-HR" sz="2000" dirty="0">
                <a:solidFill>
                  <a:prstClr val="black"/>
                </a:solidFill>
                <a:hlinkClick r:id="rId4"/>
              </a:rPr>
              <a:t>https://www.e-sfera.hr/dodatni-digitalni-sadrzaji/3e5a4b73-e4cc-423f-81af-5ab96d5fd9c6/</a:t>
            </a:r>
            <a:endParaRPr lang="hr-HR" sz="2000" dirty="0">
              <a:solidFill>
                <a:prstClr val="black"/>
              </a:solidFill>
            </a:endParaRPr>
          </a:p>
          <a:p>
            <a:pPr marL="0" lvl="0" indent="0" algn="ctr">
              <a:buNone/>
              <a:defRPr/>
            </a:pPr>
            <a:endParaRPr lang="hr-HR" sz="2000" dirty="0">
              <a:solidFill>
                <a:prstClr val="black"/>
              </a:solidFill>
            </a:endParaRPr>
          </a:p>
          <a:p>
            <a:pPr marL="0" lvl="0" indent="0" algn="ctr">
              <a:buNone/>
              <a:defRPr/>
            </a:pPr>
            <a:endParaRPr kumimoji="0" lang="hr-H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r-HR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48946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B9CF54F-B5EA-4E45-AFD4-7E4D9947DA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4782" y="381740"/>
            <a:ext cx="5911418" cy="3247286"/>
          </a:xfrm>
        </p:spPr>
        <p:txBody>
          <a:bodyPr>
            <a:normAutofit fontScale="77500" lnSpcReduction="20000"/>
          </a:bodyPr>
          <a:lstStyle/>
          <a:p>
            <a:r>
              <a:rPr lang="hr-HR" dirty="0" err="1" smtClean="0"/>
              <a:t>Task</a:t>
            </a:r>
            <a:r>
              <a:rPr lang="hr-HR" dirty="0" smtClean="0"/>
              <a:t> </a:t>
            </a:r>
            <a:r>
              <a:rPr lang="hr-HR" dirty="0"/>
              <a:t>2: </a:t>
            </a:r>
            <a:r>
              <a:rPr lang="hr-HR" dirty="0" err="1"/>
              <a:t>Circle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jobs</a:t>
            </a:r>
            <a:r>
              <a:rPr lang="hr-HR" dirty="0"/>
              <a:t> </a:t>
            </a:r>
            <a:r>
              <a:rPr lang="hr-HR" dirty="0" err="1"/>
              <a:t>that</a:t>
            </a:r>
            <a:r>
              <a:rPr lang="hr-HR" dirty="0"/>
              <a:t> </a:t>
            </a:r>
            <a:r>
              <a:rPr lang="hr-HR" dirty="0" err="1"/>
              <a:t>require</a:t>
            </a:r>
            <a:r>
              <a:rPr lang="hr-HR" dirty="0"/>
              <a:t> a </a:t>
            </a:r>
            <a:r>
              <a:rPr lang="hr-HR" dirty="0" err="1"/>
              <a:t>university</a:t>
            </a:r>
            <a:r>
              <a:rPr lang="hr-HR" dirty="0"/>
              <a:t> </a:t>
            </a:r>
            <a:r>
              <a:rPr lang="hr-HR" dirty="0" err="1"/>
              <a:t>degree</a:t>
            </a:r>
            <a:r>
              <a:rPr lang="hr-HR" dirty="0"/>
              <a:t>. </a:t>
            </a:r>
            <a:endParaRPr lang="hr-HR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hr-HR" dirty="0" err="1"/>
              <a:t>Task</a:t>
            </a:r>
            <a:r>
              <a:rPr lang="hr-HR" dirty="0"/>
              <a:t> 3: </a:t>
            </a:r>
            <a:r>
              <a:rPr lang="hr-HR" dirty="0" err="1"/>
              <a:t>Choose</a:t>
            </a:r>
            <a:r>
              <a:rPr lang="hr-HR" dirty="0"/>
              <a:t> </a:t>
            </a:r>
            <a:r>
              <a:rPr lang="hr-HR" dirty="0" err="1"/>
              <a:t>five</a:t>
            </a:r>
            <a:r>
              <a:rPr lang="hr-HR" dirty="0"/>
              <a:t> </a:t>
            </a:r>
            <a:r>
              <a:rPr lang="hr-HR" dirty="0" err="1"/>
              <a:t>jobs</a:t>
            </a:r>
            <a:r>
              <a:rPr lang="hr-HR" dirty="0"/>
              <a:t> </a:t>
            </a:r>
            <a:r>
              <a:rPr lang="hr-HR" dirty="0" err="1"/>
              <a:t>from</a:t>
            </a:r>
            <a:r>
              <a:rPr lang="hr-HR" dirty="0"/>
              <a:t> </a:t>
            </a:r>
            <a:r>
              <a:rPr lang="hr-HR" dirty="0" err="1"/>
              <a:t>task</a:t>
            </a:r>
            <a:r>
              <a:rPr lang="hr-HR" dirty="0"/>
              <a:t> 2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describe</a:t>
            </a:r>
            <a:r>
              <a:rPr lang="hr-HR" dirty="0"/>
              <a:t> </a:t>
            </a:r>
            <a:r>
              <a:rPr lang="hr-HR" dirty="0" err="1"/>
              <a:t>them</a:t>
            </a:r>
            <a:r>
              <a:rPr lang="hr-HR" dirty="0"/>
              <a:t>. </a:t>
            </a:r>
            <a:endParaRPr lang="hr-HR" dirty="0" smtClean="0"/>
          </a:p>
          <a:p>
            <a:pPr>
              <a:buNone/>
            </a:pPr>
            <a:r>
              <a:rPr lang="hr-HR" i="1" dirty="0" err="1" smtClean="0">
                <a:solidFill>
                  <a:srgbClr val="FF0000"/>
                </a:solidFill>
              </a:rPr>
              <a:t>E.g</a:t>
            </a:r>
            <a:r>
              <a:rPr lang="hr-HR" i="1" dirty="0" smtClean="0">
                <a:solidFill>
                  <a:srgbClr val="FF0000"/>
                </a:solidFill>
              </a:rPr>
              <a:t>.:</a:t>
            </a:r>
            <a:endParaRPr lang="hr-HR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hr-HR" i="1" dirty="0" err="1" smtClean="0">
                <a:solidFill>
                  <a:srgbClr val="0070C0"/>
                </a:solidFill>
              </a:rPr>
              <a:t>An</a:t>
            </a:r>
            <a:r>
              <a:rPr lang="hr-HR" i="1" dirty="0" smtClean="0">
                <a:solidFill>
                  <a:srgbClr val="0070C0"/>
                </a:solidFill>
              </a:rPr>
              <a:t> </a:t>
            </a:r>
            <a:r>
              <a:rPr lang="hr-HR" i="1" dirty="0" err="1">
                <a:solidFill>
                  <a:srgbClr val="0070C0"/>
                </a:solidFill>
              </a:rPr>
              <a:t>architect</a:t>
            </a:r>
            <a:r>
              <a:rPr lang="hr-HR" i="1" dirty="0">
                <a:solidFill>
                  <a:srgbClr val="0070C0"/>
                </a:solidFill>
              </a:rPr>
              <a:t> works </a:t>
            </a:r>
            <a:r>
              <a:rPr lang="hr-HR" i="1" dirty="0" err="1">
                <a:solidFill>
                  <a:srgbClr val="0070C0"/>
                </a:solidFill>
              </a:rPr>
              <a:t>in</a:t>
            </a:r>
            <a:r>
              <a:rPr lang="hr-HR" i="1" dirty="0">
                <a:solidFill>
                  <a:srgbClr val="0070C0"/>
                </a:solidFill>
              </a:rPr>
              <a:t> </a:t>
            </a:r>
            <a:r>
              <a:rPr lang="hr-HR" i="1" dirty="0" err="1">
                <a:solidFill>
                  <a:srgbClr val="0070C0"/>
                </a:solidFill>
              </a:rPr>
              <a:t>an</a:t>
            </a:r>
            <a:r>
              <a:rPr lang="hr-HR" i="1" dirty="0">
                <a:solidFill>
                  <a:srgbClr val="0070C0"/>
                </a:solidFill>
              </a:rPr>
              <a:t> office. </a:t>
            </a:r>
            <a:r>
              <a:rPr lang="hr-HR" i="1" dirty="0" smtClean="0">
                <a:solidFill>
                  <a:srgbClr val="0070C0"/>
                </a:solidFill>
              </a:rPr>
              <a:t/>
            </a:r>
            <a:br>
              <a:rPr lang="hr-HR" i="1" dirty="0" smtClean="0">
                <a:solidFill>
                  <a:srgbClr val="0070C0"/>
                </a:solidFill>
              </a:rPr>
            </a:br>
            <a:r>
              <a:rPr lang="hr-HR" i="1" dirty="0" smtClean="0">
                <a:solidFill>
                  <a:srgbClr val="0070C0"/>
                </a:solidFill>
              </a:rPr>
              <a:t>His/her </a:t>
            </a:r>
            <a:r>
              <a:rPr lang="hr-HR" i="1" dirty="0">
                <a:solidFill>
                  <a:srgbClr val="0070C0"/>
                </a:solidFill>
              </a:rPr>
              <a:t>job is to design new </a:t>
            </a:r>
            <a:r>
              <a:rPr lang="hr-HR" i="1" dirty="0" err="1">
                <a:solidFill>
                  <a:srgbClr val="0070C0"/>
                </a:solidFill>
              </a:rPr>
              <a:t>buildings</a:t>
            </a:r>
            <a:r>
              <a:rPr lang="hr-HR" i="1" dirty="0">
                <a:solidFill>
                  <a:srgbClr val="0070C0"/>
                </a:solidFill>
              </a:rPr>
              <a:t> </a:t>
            </a:r>
            <a:r>
              <a:rPr lang="hr-HR" i="1" dirty="0" err="1">
                <a:solidFill>
                  <a:srgbClr val="0070C0"/>
                </a:solidFill>
              </a:rPr>
              <a:t>and</a:t>
            </a:r>
            <a:r>
              <a:rPr lang="hr-HR" i="1" dirty="0">
                <a:solidFill>
                  <a:srgbClr val="0070C0"/>
                </a:solidFill>
              </a:rPr>
              <a:t> </a:t>
            </a:r>
            <a:r>
              <a:rPr lang="hr-HR" i="1" dirty="0" err="1">
                <a:solidFill>
                  <a:srgbClr val="0070C0"/>
                </a:solidFill>
              </a:rPr>
              <a:t>houses</a:t>
            </a:r>
            <a:r>
              <a:rPr lang="hr-HR" i="1" dirty="0">
                <a:solidFill>
                  <a:srgbClr val="0070C0"/>
                </a:solidFill>
              </a:rPr>
              <a:t>. </a:t>
            </a:r>
            <a:r>
              <a:rPr lang="hr-HR" i="1" dirty="0" err="1">
                <a:solidFill>
                  <a:srgbClr val="0070C0"/>
                </a:solidFill>
              </a:rPr>
              <a:t>This</a:t>
            </a:r>
            <a:r>
              <a:rPr lang="hr-HR" i="1" dirty="0">
                <a:solidFill>
                  <a:srgbClr val="0070C0"/>
                </a:solidFill>
              </a:rPr>
              <a:t> job </a:t>
            </a:r>
            <a:r>
              <a:rPr lang="hr-HR" i="1" dirty="0" err="1">
                <a:solidFill>
                  <a:srgbClr val="0070C0"/>
                </a:solidFill>
              </a:rPr>
              <a:t>recquires</a:t>
            </a:r>
            <a:r>
              <a:rPr lang="hr-HR" i="1" dirty="0">
                <a:solidFill>
                  <a:srgbClr val="0070C0"/>
                </a:solidFill>
              </a:rPr>
              <a:t> a </a:t>
            </a:r>
            <a:r>
              <a:rPr lang="hr-HR" i="1" dirty="0" err="1">
                <a:solidFill>
                  <a:srgbClr val="0070C0"/>
                </a:solidFill>
              </a:rPr>
              <a:t>university</a:t>
            </a:r>
            <a:r>
              <a:rPr lang="hr-HR" i="1" dirty="0">
                <a:solidFill>
                  <a:srgbClr val="0070C0"/>
                </a:solidFill>
              </a:rPr>
              <a:t> </a:t>
            </a:r>
            <a:r>
              <a:rPr lang="hr-HR" i="1" dirty="0" err="1">
                <a:solidFill>
                  <a:srgbClr val="0070C0"/>
                </a:solidFill>
              </a:rPr>
              <a:t>degree</a:t>
            </a:r>
            <a:r>
              <a:rPr lang="hr-HR" i="1" dirty="0">
                <a:solidFill>
                  <a:srgbClr val="0070C0"/>
                </a:solidFill>
              </a:rPr>
              <a:t>. </a:t>
            </a:r>
            <a:r>
              <a:rPr lang="hr-HR" i="1" dirty="0" smtClean="0">
                <a:solidFill>
                  <a:srgbClr val="0070C0"/>
                </a:solidFill>
              </a:rPr>
              <a:t/>
            </a:r>
            <a:br>
              <a:rPr lang="hr-HR" i="1" dirty="0" smtClean="0">
                <a:solidFill>
                  <a:srgbClr val="0070C0"/>
                </a:solidFill>
              </a:rPr>
            </a:br>
            <a:r>
              <a:rPr lang="hr-HR" i="1" dirty="0" smtClean="0">
                <a:solidFill>
                  <a:srgbClr val="0070C0"/>
                </a:solidFill>
              </a:rPr>
              <a:t>He/</a:t>
            </a:r>
            <a:r>
              <a:rPr lang="hr-HR" i="1" dirty="0" err="1" smtClean="0">
                <a:solidFill>
                  <a:srgbClr val="0070C0"/>
                </a:solidFill>
              </a:rPr>
              <a:t>she</a:t>
            </a:r>
            <a:r>
              <a:rPr lang="hr-HR" i="1" dirty="0" smtClean="0">
                <a:solidFill>
                  <a:srgbClr val="0070C0"/>
                </a:solidFill>
              </a:rPr>
              <a:t> </a:t>
            </a:r>
            <a:r>
              <a:rPr lang="hr-HR" i="1" dirty="0" err="1">
                <a:solidFill>
                  <a:srgbClr val="0070C0"/>
                </a:solidFill>
              </a:rPr>
              <a:t>doesn</a:t>
            </a:r>
            <a:r>
              <a:rPr lang="hr-HR" i="1" dirty="0">
                <a:solidFill>
                  <a:srgbClr val="0070C0"/>
                </a:solidFill>
              </a:rPr>
              <a:t>’t </a:t>
            </a:r>
            <a:r>
              <a:rPr lang="hr-HR" i="1" dirty="0" err="1">
                <a:solidFill>
                  <a:srgbClr val="0070C0"/>
                </a:solidFill>
              </a:rPr>
              <a:t>have</a:t>
            </a:r>
            <a:r>
              <a:rPr lang="hr-HR" i="1" dirty="0">
                <a:solidFill>
                  <a:srgbClr val="0070C0"/>
                </a:solidFill>
              </a:rPr>
              <a:t> to </a:t>
            </a:r>
            <a:r>
              <a:rPr lang="hr-HR" i="1" dirty="0" err="1">
                <a:solidFill>
                  <a:srgbClr val="0070C0"/>
                </a:solidFill>
              </a:rPr>
              <a:t>wear</a:t>
            </a:r>
            <a:r>
              <a:rPr lang="hr-HR" i="1" dirty="0">
                <a:solidFill>
                  <a:srgbClr val="0070C0"/>
                </a:solidFill>
              </a:rPr>
              <a:t> a </a:t>
            </a:r>
            <a:r>
              <a:rPr lang="hr-HR" i="1" dirty="0" err="1">
                <a:solidFill>
                  <a:srgbClr val="0070C0"/>
                </a:solidFill>
              </a:rPr>
              <a:t>uniform</a:t>
            </a:r>
            <a:r>
              <a:rPr lang="hr-HR" i="1" dirty="0">
                <a:solidFill>
                  <a:srgbClr val="0070C0"/>
                </a:solidFill>
              </a:rPr>
              <a:t> at work. He/</a:t>
            </a:r>
            <a:r>
              <a:rPr lang="hr-HR" i="1" dirty="0" err="1">
                <a:solidFill>
                  <a:srgbClr val="0070C0"/>
                </a:solidFill>
              </a:rPr>
              <a:t>she</a:t>
            </a:r>
            <a:r>
              <a:rPr lang="hr-HR" i="1" dirty="0">
                <a:solidFill>
                  <a:srgbClr val="0070C0"/>
                </a:solidFill>
              </a:rPr>
              <a:t> </a:t>
            </a:r>
            <a:r>
              <a:rPr lang="hr-HR" i="1" dirty="0" err="1">
                <a:solidFill>
                  <a:srgbClr val="0070C0"/>
                </a:solidFill>
              </a:rPr>
              <a:t>spends</a:t>
            </a:r>
            <a:r>
              <a:rPr lang="hr-HR" i="1" dirty="0">
                <a:solidFill>
                  <a:srgbClr val="0070C0"/>
                </a:solidFill>
              </a:rPr>
              <a:t> a </a:t>
            </a:r>
            <a:r>
              <a:rPr lang="hr-HR" i="1" dirty="0" err="1">
                <a:solidFill>
                  <a:srgbClr val="0070C0"/>
                </a:solidFill>
              </a:rPr>
              <a:t>lot</a:t>
            </a:r>
            <a:r>
              <a:rPr lang="hr-HR" i="1" dirty="0">
                <a:solidFill>
                  <a:srgbClr val="0070C0"/>
                </a:solidFill>
              </a:rPr>
              <a:t> </a:t>
            </a:r>
            <a:r>
              <a:rPr lang="hr-HR" i="1" dirty="0" err="1">
                <a:solidFill>
                  <a:srgbClr val="0070C0"/>
                </a:solidFill>
              </a:rPr>
              <a:t>of</a:t>
            </a:r>
            <a:r>
              <a:rPr lang="hr-HR" i="1" dirty="0">
                <a:solidFill>
                  <a:srgbClr val="0070C0"/>
                </a:solidFill>
              </a:rPr>
              <a:t> time </a:t>
            </a:r>
            <a:r>
              <a:rPr lang="hr-HR" i="1" dirty="0" err="1">
                <a:solidFill>
                  <a:srgbClr val="0070C0"/>
                </a:solidFill>
              </a:rPr>
              <a:t>in</a:t>
            </a:r>
            <a:r>
              <a:rPr lang="hr-HR" i="1" dirty="0">
                <a:solidFill>
                  <a:srgbClr val="0070C0"/>
                </a:solidFill>
              </a:rPr>
              <a:t> front </a:t>
            </a:r>
            <a:r>
              <a:rPr lang="hr-HR" i="1" dirty="0" err="1">
                <a:solidFill>
                  <a:srgbClr val="0070C0"/>
                </a:solidFill>
              </a:rPr>
              <a:t>of</a:t>
            </a:r>
            <a:r>
              <a:rPr lang="hr-HR" i="1" dirty="0">
                <a:solidFill>
                  <a:srgbClr val="0070C0"/>
                </a:solidFill>
              </a:rPr>
              <a:t> a </a:t>
            </a:r>
            <a:r>
              <a:rPr lang="hr-HR" i="1" dirty="0" err="1">
                <a:solidFill>
                  <a:srgbClr val="0070C0"/>
                </a:solidFill>
              </a:rPr>
              <a:t>computer</a:t>
            </a:r>
            <a:r>
              <a:rPr lang="hr-HR" i="1" dirty="0">
                <a:solidFill>
                  <a:srgbClr val="0070C0"/>
                </a:solidFill>
              </a:rPr>
              <a:t>. 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608B1EB-121E-451A-B7BD-2BD1B6ABDCE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-1"/>
            <a:ext cx="5267326" cy="68862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3535D0F-E15A-4D52-831B-1F3DCEA8A3A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15856" y="3860747"/>
            <a:ext cx="10178994" cy="178989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8" name="Oval 7">
            <a:extLst>
              <a:ext uri="{FF2B5EF4-FFF2-40B4-BE49-F238E27FC236}">
                <a16:creationId xmlns="" xmlns:a16="http://schemas.microsoft.com/office/drawing/2014/main" id="{B1A837D0-1758-4E2F-B66D-CFC3E5156DA8}"/>
              </a:ext>
            </a:extLst>
          </p:cNvPr>
          <p:cNvSpPr/>
          <p:nvPr/>
        </p:nvSpPr>
        <p:spPr>
          <a:xfrm>
            <a:off x="1772527" y="4897515"/>
            <a:ext cx="1450065" cy="3107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3CC6966E-B427-4002-9F3D-2708A19F27AE}"/>
              </a:ext>
            </a:extLst>
          </p:cNvPr>
          <p:cNvSpPr/>
          <p:nvPr/>
        </p:nvSpPr>
        <p:spPr>
          <a:xfrm>
            <a:off x="3306975" y="4950781"/>
            <a:ext cx="1582677" cy="3107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38D20FFD-0850-486A-9006-5CB9D1F92DE9}"/>
              </a:ext>
            </a:extLst>
          </p:cNvPr>
          <p:cNvSpPr/>
          <p:nvPr/>
        </p:nvSpPr>
        <p:spPr>
          <a:xfrm>
            <a:off x="5217110" y="4640062"/>
            <a:ext cx="2479829" cy="3107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0227F17F-8014-4EFD-81B8-4757B745E25C}"/>
              </a:ext>
            </a:extLst>
          </p:cNvPr>
          <p:cNvSpPr/>
          <p:nvPr/>
        </p:nvSpPr>
        <p:spPr>
          <a:xfrm>
            <a:off x="1731098" y="4329343"/>
            <a:ext cx="1491495" cy="3107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A0F5C760-C8A9-419E-9FE5-60B6963AF81E}"/>
              </a:ext>
            </a:extLst>
          </p:cNvPr>
          <p:cNvSpPr/>
          <p:nvPr/>
        </p:nvSpPr>
        <p:spPr>
          <a:xfrm>
            <a:off x="3306976" y="4399105"/>
            <a:ext cx="1415943" cy="3107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6A557B80-8E37-4BF3-BB9A-574848163C03}"/>
              </a:ext>
            </a:extLst>
          </p:cNvPr>
          <p:cNvSpPr/>
          <p:nvPr/>
        </p:nvSpPr>
        <p:spPr>
          <a:xfrm>
            <a:off x="5000487" y="4939684"/>
            <a:ext cx="861134" cy="3107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977076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EE9EEA7-3B7F-4F24-9B2F-EB4B4E22C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6682" y="274795"/>
            <a:ext cx="5932318" cy="1689100"/>
          </a:xfrm>
        </p:spPr>
        <p:txBody>
          <a:bodyPr>
            <a:normAutofit/>
          </a:bodyPr>
          <a:lstStyle/>
          <a:p>
            <a:r>
              <a:rPr lang="hr-HR" dirty="0" err="1"/>
              <a:t>Task</a:t>
            </a:r>
            <a:r>
              <a:rPr lang="hr-HR" dirty="0"/>
              <a:t> 4: </a:t>
            </a:r>
            <a:r>
              <a:rPr lang="hr-HR" dirty="0" err="1"/>
              <a:t>Complete</a:t>
            </a:r>
            <a:r>
              <a:rPr lang="hr-HR" dirty="0"/>
              <a:t> Ms </a:t>
            </a:r>
            <a:r>
              <a:rPr lang="hr-HR" dirty="0" err="1"/>
              <a:t>Jagger</a:t>
            </a:r>
            <a:r>
              <a:rPr lang="hr-HR" dirty="0"/>
              <a:t>’s e-mail </a:t>
            </a:r>
            <a:r>
              <a:rPr lang="hr-HR" dirty="0" err="1"/>
              <a:t>with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verb</a:t>
            </a:r>
            <a:r>
              <a:rPr lang="hr-HR" dirty="0"/>
              <a:t> </a:t>
            </a:r>
            <a:r>
              <a:rPr lang="hr-HR" dirty="0" err="1"/>
              <a:t>forms</a:t>
            </a:r>
            <a:r>
              <a:rPr lang="hr-HR" dirty="0"/>
              <a:t>. 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23BCD30-0618-4F94-A9E7-8247E216356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243639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8A99865-A657-45ED-A955-D3A373ADDE4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79125" y="2114425"/>
            <a:ext cx="8118972" cy="4412743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404A797-7F1B-43C4-827B-048A3A5B68D1}"/>
              </a:ext>
            </a:extLst>
          </p:cNvPr>
          <p:cNvSpPr txBox="1"/>
          <p:nvPr/>
        </p:nvSpPr>
        <p:spPr>
          <a:xfrm>
            <a:off x="2745553" y="3870664"/>
            <a:ext cx="18199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i="1" dirty="0">
                <a:solidFill>
                  <a:srgbClr val="FF0000"/>
                </a:solidFill>
              </a:rPr>
              <a:t>am </a:t>
            </a:r>
            <a:r>
              <a:rPr lang="hr-HR" sz="1600" i="1" dirty="0" err="1">
                <a:solidFill>
                  <a:srgbClr val="FF0000"/>
                </a:solidFill>
              </a:rPr>
              <a:t>organising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478DB1E-A187-4C26-8B28-90AA6FFBDD85}"/>
              </a:ext>
            </a:extLst>
          </p:cNvPr>
          <p:cNvSpPr txBox="1"/>
          <p:nvPr/>
        </p:nvSpPr>
        <p:spPr>
          <a:xfrm>
            <a:off x="4606721" y="4104586"/>
            <a:ext cx="18199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i="1" dirty="0" err="1">
                <a:solidFill>
                  <a:srgbClr val="FF0000"/>
                </a:solidFill>
              </a:rPr>
              <a:t>begin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BD6A0F0-6363-4D03-8CCA-A01B2216127A}"/>
              </a:ext>
            </a:extLst>
          </p:cNvPr>
          <p:cNvSpPr txBox="1"/>
          <p:nvPr/>
        </p:nvSpPr>
        <p:spPr>
          <a:xfrm>
            <a:off x="3004682" y="4320796"/>
            <a:ext cx="18199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i="1" dirty="0" err="1">
                <a:solidFill>
                  <a:srgbClr val="FF0000"/>
                </a:solidFill>
              </a:rPr>
              <a:t>will</a:t>
            </a:r>
            <a:r>
              <a:rPr lang="hr-HR" sz="1600" i="1" dirty="0">
                <a:solidFill>
                  <a:srgbClr val="FF0000"/>
                </a:solidFill>
              </a:rPr>
              <a:t> </a:t>
            </a:r>
            <a:r>
              <a:rPr lang="hr-HR" sz="1600" i="1" dirty="0" err="1">
                <a:solidFill>
                  <a:srgbClr val="FF0000"/>
                </a:solidFill>
              </a:rPr>
              <a:t>have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DFDDAC2A-A0A1-4680-B816-2CE18428A96B}"/>
              </a:ext>
            </a:extLst>
          </p:cNvPr>
          <p:cNvSpPr txBox="1"/>
          <p:nvPr/>
        </p:nvSpPr>
        <p:spPr>
          <a:xfrm>
            <a:off x="6038402" y="4320796"/>
            <a:ext cx="18199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i="1" dirty="0" err="1">
                <a:solidFill>
                  <a:srgbClr val="FF0000"/>
                </a:solidFill>
              </a:rPr>
              <a:t>will</a:t>
            </a:r>
            <a:r>
              <a:rPr lang="hr-HR" sz="1600" i="1" dirty="0">
                <a:solidFill>
                  <a:srgbClr val="FF0000"/>
                </a:solidFill>
              </a:rPr>
              <a:t> </a:t>
            </a:r>
            <a:r>
              <a:rPr lang="hr-HR" sz="1600" i="1" dirty="0" err="1">
                <a:solidFill>
                  <a:srgbClr val="FF0000"/>
                </a:solidFill>
              </a:rPr>
              <a:t>be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0946689-AFAE-416A-BC6B-C324103E184B}"/>
              </a:ext>
            </a:extLst>
          </p:cNvPr>
          <p:cNvSpPr txBox="1"/>
          <p:nvPr/>
        </p:nvSpPr>
        <p:spPr>
          <a:xfrm>
            <a:off x="8275125" y="4725112"/>
            <a:ext cx="18199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i="1" dirty="0">
                <a:solidFill>
                  <a:srgbClr val="FF0000"/>
                </a:solidFill>
              </a:rPr>
              <a:t>am </a:t>
            </a:r>
            <a:r>
              <a:rPr lang="hr-HR" sz="1600" i="1" dirty="0" err="1">
                <a:solidFill>
                  <a:srgbClr val="FF0000"/>
                </a:solidFill>
              </a:rPr>
              <a:t>sending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813ACEFE-7E13-49E4-A61C-A10DC28771CA}"/>
              </a:ext>
            </a:extLst>
          </p:cNvPr>
          <p:cNvSpPr txBox="1"/>
          <p:nvPr/>
        </p:nvSpPr>
        <p:spPr>
          <a:xfrm>
            <a:off x="4072765" y="4767197"/>
            <a:ext cx="18199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i="1" dirty="0">
                <a:solidFill>
                  <a:srgbClr val="FF0000"/>
                </a:solidFill>
              </a:rPr>
              <a:t>are </a:t>
            </a:r>
            <a:r>
              <a:rPr lang="hr-HR" sz="1600" i="1" dirty="0" err="1">
                <a:solidFill>
                  <a:srgbClr val="FF0000"/>
                </a:solidFill>
              </a:rPr>
              <a:t>going</a:t>
            </a:r>
            <a:r>
              <a:rPr lang="hr-HR" sz="1600" i="1" dirty="0">
                <a:solidFill>
                  <a:srgbClr val="FF0000"/>
                </a:solidFill>
              </a:rPr>
              <a:t> to </a:t>
            </a:r>
            <a:r>
              <a:rPr lang="hr-HR" sz="1600" i="1" dirty="0" err="1">
                <a:solidFill>
                  <a:srgbClr val="FF0000"/>
                </a:solidFill>
              </a:rPr>
              <a:t>have</a:t>
            </a:r>
            <a:endParaRPr lang="en-US" sz="16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038870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056183E-0FD1-439D-B9D1-46D8B5930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4121" y="434975"/>
            <a:ext cx="5968754" cy="2746375"/>
          </a:xfrm>
        </p:spPr>
        <p:txBody>
          <a:bodyPr>
            <a:normAutofit/>
          </a:bodyPr>
          <a:lstStyle/>
          <a:p>
            <a:r>
              <a:rPr lang="hr-HR" dirty="0" err="1"/>
              <a:t>Task</a:t>
            </a:r>
            <a:r>
              <a:rPr lang="hr-HR" dirty="0"/>
              <a:t> 5: </a:t>
            </a:r>
            <a:r>
              <a:rPr lang="hr-HR" dirty="0" err="1"/>
              <a:t>What</a:t>
            </a:r>
            <a:r>
              <a:rPr lang="hr-HR" dirty="0"/>
              <a:t> </a:t>
            </a:r>
            <a:r>
              <a:rPr lang="hr-HR" dirty="0" err="1"/>
              <a:t>kind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activities</a:t>
            </a:r>
            <a:r>
              <a:rPr lang="hr-HR" dirty="0"/>
              <a:t> is Miss </a:t>
            </a:r>
            <a:r>
              <a:rPr lang="hr-HR" dirty="0" err="1"/>
              <a:t>Jagger</a:t>
            </a:r>
            <a:r>
              <a:rPr lang="hr-HR" dirty="0"/>
              <a:t> </a:t>
            </a:r>
            <a:r>
              <a:rPr lang="hr-HR" dirty="0" err="1"/>
              <a:t>planning</a:t>
            </a:r>
            <a:r>
              <a:rPr lang="hr-HR" dirty="0"/>
              <a:t> for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Career</a:t>
            </a:r>
            <a:r>
              <a:rPr lang="hr-HR" dirty="0"/>
              <a:t> Day? </a:t>
            </a:r>
            <a:endParaRPr lang="hr-HR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hr-HR" dirty="0" err="1"/>
              <a:t>Task</a:t>
            </a:r>
            <a:r>
              <a:rPr lang="hr-HR" dirty="0"/>
              <a:t> 6: Read </a:t>
            </a:r>
            <a:r>
              <a:rPr lang="hr-HR" dirty="0" err="1"/>
              <a:t>Mr</a:t>
            </a:r>
            <a:r>
              <a:rPr lang="hr-HR" dirty="0"/>
              <a:t> </a:t>
            </a:r>
            <a:r>
              <a:rPr lang="hr-HR" dirty="0" err="1"/>
              <a:t>Bennett’s</a:t>
            </a:r>
            <a:r>
              <a:rPr lang="hr-HR" dirty="0"/>
              <a:t> </a:t>
            </a:r>
            <a:r>
              <a:rPr lang="hr-HR" dirty="0" err="1"/>
              <a:t>reply</a:t>
            </a:r>
            <a:r>
              <a:rPr lang="hr-HR" dirty="0"/>
              <a:t>. </a:t>
            </a:r>
            <a:r>
              <a:rPr lang="hr-HR" dirty="0" err="1"/>
              <a:t>Is</a:t>
            </a:r>
            <a:r>
              <a:rPr lang="hr-HR" dirty="0"/>
              <a:t> he </a:t>
            </a:r>
            <a:r>
              <a:rPr lang="hr-HR" dirty="0" err="1"/>
              <a:t>coming</a:t>
            </a:r>
            <a:r>
              <a:rPr lang="hr-HR" dirty="0"/>
              <a:t> to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Career</a:t>
            </a:r>
            <a:r>
              <a:rPr lang="hr-HR" dirty="0"/>
              <a:t> Day?</a:t>
            </a:r>
            <a:r>
              <a:rPr lang="hr-H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7B27511-922B-41BB-B621-564BD4D6649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24256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758129FA-4544-464A-B61D-7647B59A2B9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87932" y="3181350"/>
            <a:ext cx="8870817" cy="2834397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161090E-9B2B-4B6E-A952-3526A61D57F7}"/>
              </a:ext>
            </a:extLst>
          </p:cNvPr>
          <p:cNvSpPr txBox="1"/>
          <p:nvPr/>
        </p:nvSpPr>
        <p:spPr>
          <a:xfrm>
            <a:off x="7803471" y="3181350"/>
            <a:ext cx="4021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Presentations</a:t>
            </a:r>
            <a:r>
              <a:rPr lang="hr-HR" i="1" dirty="0">
                <a:solidFill>
                  <a:srgbClr val="FF0000"/>
                </a:solidFill>
              </a:rPr>
              <a:t>, Q </a:t>
            </a:r>
            <a:r>
              <a:rPr lang="hr-HR" i="1" dirty="0" err="1">
                <a:solidFill>
                  <a:srgbClr val="FF0000"/>
                </a:solidFill>
              </a:rPr>
              <a:t>and</a:t>
            </a:r>
            <a:r>
              <a:rPr lang="hr-HR" i="1" dirty="0">
                <a:solidFill>
                  <a:srgbClr val="FF0000"/>
                </a:solidFill>
              </a:rPr>
              <a:t> A, a </a:t>
            </a:r>
            <a:r>
              <a:rPr lang="hr-HR" i="1" dirty="0" err="1">
                <a:solidFill>
                  <a:srgbClr val="FF0000"/>
                </a:solidFill>
              </a:rPr>
              <a:t>parent</a:t>
            </a:r>
            <a:r>
              <a:rPr lang="hr-HR" i="1" dirty="0">
                <a:solidFill>
                  <a:srgbClr val="FF0000"/>
                </a:solidFill>
              </a:rPr>
              <a:t> </a:t>
            </a:r>
            <a:r>
              <a:rPr lang="hr-HR" i="1" dirty="0" err="1">
                <a:solidFill>
                  <a:srgbClr val="FF0000"/>
                </a:solidFill>
              </a:rPr>
              <a:t>mixer</a:t>
            </a:r>
            <a:r>
              <a:rPr lang="hr-HR" i="1" dirty="0">
                <a:solidFill>
                  <a:srgbClr val="FF0000"/>
                </a:solidFill>
              </a:rPr>
              <a:t>. 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28878EB-39BD-4C62-B30E-F3F6831EA990}"/>
              </a:ext>
            </a:extLst>
          </p:cNvPr>
          <p:cNvSpPr txBox="1"/>
          <p:nvPr/>
        </p:nvSpPr>
        <p:spPr>
          <a:xfrm>
            <a:off x="6825096" y="3429000"/>
            <a:ext cx="4021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Yes</a:t>
            </a:r>
            <a:r>
              <a:rPr lang="hr-HR" i="1" dirty="0">
                <a:solidFill>
                  <a:srgbClr val="FF0000"/>
                </a:solidFill>
              </a:rPr>
              <a:t>, he </a:t>
            </a:r>
            <a:r>
              <a:rPr lang="hr-HR" i="1" dirty="0" err="1">
                <a:solidFill>
                  <a:srgbClr val="FF0000"/>
                </a:solidFill>
              </a:rPr>
              <a:t>is</a:t>
            </a:r>
            <a:r>
              <a:rPr lang="hr-HR" i="1" dirty="0">
                <a:solidFill>
                  <a:srgbClr val="FF0000"/>
                </a:solidFill>
              </a:rPr>
              <a:t>. 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809398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5D1EFE0-FE03-435A-A0BE-9FF32D4998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1414" y="373910"/>
            <a:ext cx="6262365" cy="2343861"/>
          </a:xfrm>
        </p:spPr>
        <p:txBody>
          <a:bodyPr>
            <a:normAutofit fontScale="92500" lnSpcReduction="20000"/>
          </a:bodyPr>
          <a:lstStyle/>
          <a:p>
            <a:r>
              <a:rPr lang="hr-HR" dirty="0" err="1"/>
              <a:t>Task</a:t>
            </a:r>
            <a:r>
              <a:rPr lang="hr-HR" dirty="0"/>
              <a:t> 6: </a:t>
            </a:r>
            <a:r>
              <a:rPr lang="hr-HR" dirty="0" err="1"/>
              <a:t>Mr</a:t>
            </a:r>
            <a:r>
              <a:rPr lang="hr-HR" dirty="0"/>
              <a:t> Bennett </a:t>
            </a:r>
            <a:r>
              <a:rPr lang="hr-HR" dirty="0" err="1"/>
              <a:t>is</a:t>
            </a:r>
            <a:r>
              <a:rPr lang="hr-HR" dirty="0"/>
              <a:t> </a:t>
            </a:r>
            <a:r>
              <a:rPr lang="hr-HR" dirty="0" err="1"/>
              <a:t>talking</a:t>
            </a:r>
            <a:r>
              <a:rPr lang="hr-HR" dirty="0"/>
              <a:t> to </a:t>
            </a:r>
            <a:r>
              <a:rPr lang="hr-HR" dirty="0" err="1"/>
              <a:t>his</a:t>
            </a:r>
            <a:r>
              <a:rPr lang="hr-HR" dirty="0"/>
              <a:t> </a:t>
            </a:r>
            <a:r>
              <a:rPr lang="hr-HR" dirty="0" err="1"/>
              <a:t>son</a:t>
            </a:r>
            <a:r>
              <a:rPr lang="hr-HR" dirty="0"/>
              <a:t> </a:t>
            </a:r>
            <a:r>
              <a:rPr lang="hr-HR" dirty="0" err="1"/>
              <a:t>about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Career</a:t>
            </a:r>
            <a:r>
              <a:rPr lang="hr-HR" dirty="0"/>
              <a:t> Day. </a:t>
            </a:r>
            <a:r>
              <a:rPr lang="hr-HR" dirty="0" err="1"/>
              <a:t>What</a:t>
            </a:r>
            <a:r>
              <a:rPr lang="hr-HR" dirty="0"/>
              <a:t> </a:t>
            </a:r>
            <a:r>
              <a:rPr lang="hr-HR" dirty="0" err="1"/>
              <a:t>topics</a:t>
            </a:r>
            <a:r>
              <a:rPr lang="hr-HR" dirty="0"/>
              <a:t> is he </a:t>
            </a:r>
            <a:r>
              <a:rPr lang="hr-HR" dirty="0" err="1"/>
              <a:t>going</a:t>
            </a:r>
            <a:r>
              <a:rPr lang="hr-HR" dirty="0"/>
              <a:t> to talk </a:t>
            </a:r>
            <a:r>
              <a:rPr lang="hr-HR" dirty="0" err="1"/>
              <a:t>about</a:t>
            </a:r>
            <a:r>
              <a:rPr lang="hr-HR" dirty="0"/>
              <a:t>? 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err="1" smtClean="0"/>
              <a:t>Listen</a:t>
            </a:r>
            <a:r>
              <a:rPr lang="hr-HR" dirty="0" smtClean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tick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correct</a:t>
            </a:r>
            <a:r>
              <a:rPr lang="hr-HR" dirty="0"/>
              <a:t> </a:t>
            </a:r>
            <a:r>
              <a:rPr lang="hr-HR" dirty="0" err="1"/>
              <a:t>answers</a:t>
            </a:r>
            <a:r>
              <a:rPr lang="hr-HR" dirty="0"/>
              <a:t>. </a:t>
            </a:r>
            <a:endParaRPr lang="hr-HR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dirty="0">
                <a:hlinkClick r:id="rId2"/>
              </a:rPr>
              <a:t>https://www.e-sfera.hr/dodatni-digitalni-sadrzaji/3e5a4b73-e4cc-423f-81af-5ab96d5fd9c6/</a:t>
            </a:r>
            <a:endParaRPr lang="hr-HR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FAE4948-1FF5-4BFF-88EF-CFAEAA82721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245706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CE36C3E-2933-4406-96B5-06EC3A63E74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68528" y="2804904"/>
            <a:ext cx="3764068" cy="3826191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4C51ECD8-10A2-499C-B5FE-55E6C8A4F1A7}"/>
              </a:ext>
            </a:extLst>
          </p:cNvPr>
          <p:cNvSpPr txBox="1"/>
          <p:nvPr/>
        </p:nvSpPr>
        <p:spPr>
          <a:xfrm>
            <a:off x="8167456" y="4074850"/>
            <a:ext cx="1358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✓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B8492FD-E139-4DBA-AF78-C65745B5C161}"/>
              </a:ext>
            </a:extLst>
          </p:cNvPr>
          <p:cNvSpPr txBox="1"/>
          <p:nvPr/>
        </p:nvSpPr>
        <p:spPr>
          <a:xfrm>
            <a:off x="7174313" y="5227863"/>
            <a:ext cx="1358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✓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AEE0BAAB-5A36-470E-B8F4-E396DD05A718}"/>
              </a:ext>
            </a:extLst>
          </p:cNvPr>
          <p:cNvSpPr txBox="1"/>
          <p:nvPr/>
        </p:nvSpPr>
        <p:spPr>
          <a:xfrm>
            <a:off x="7296543" y="4531315"/>
            <a:ext cx="1358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✓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3BD1391-DD26-47B6-AA0A-DFD4FD6F17A1}"/>
              </a:ext>
            </a:extLst>
          </p:cNvPr>
          <p:cNvSpPr txBox="1"/>
          <p:nvPr/>
        </p:nvSpPr>
        <p:spPr>
          <a:xfrm>
            <a:off x="7372743" y="5483616"/>
            <a:ext cx="1358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✓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247F364F-8A64-47E4-BFE3-71914413A749}"/>
              </a:ext>
            </a:extLst>
          </p:cNvPr>
          <p:cNvSpPr txBox="1"/>
          <p:nvPr/>
        </p:nvSpPr>
        <p:spPr>
          <a:xfrm>
            <a:off x="5715740" y="5990948"/>
            <a:ext cx="1358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✓</a:t>
            </a:r>
          </a:p>
        </p:txBody>
      </p:sp>
    </p:spTree>
    <p:extLst>
      <p:ext uri="{BB962C8B-B14F-4D97-AF65-F5344CB8AC3E}">
        <p14:creationId xmlns="" xmlns:p14="http://schemas.microsoft.com/office/powerpoint/2010/main" val="12076979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F01B3BA-36E8-4007-9828-8D8B9B7028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7121" y="1012566"/>
            <a:ext cx="3914774" cy="2751566"/>
          </a:xfrm>
        </p:spPr>
        <p:txBody>
          <a:bodyPr>
            <a:normAutofit lnSpcReduction="10000"/>
          </a:bodyPr>
          <a:lstStyle/>
          <a:p>
            <a:r>
              <a:rPr lang="hr-HR" dirty="0" err="1"/>
              <a:t>Task</a:t>
            </a:r>
            <a:r>
              <a:rPr lang="hr-HR" dirty="0"/>
              <a:t> 9: </a:t>
            </a:r>
            <a:r>
              <a:rPr lang="hr-HR" dirty="0" err="1"/>
              <a:t>Listen</a:t>
            </a:r>
            <a:r>
              <a:rPr lang="hr-HR" dirty="0"/>
              <a:t> </a:t>
            </a:r>
            <a:r>
              <a:rPr lang="hr-HR" dirty="0" err="1"/>
              <a:t>again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circle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correct</a:t>
            </a:r>
            <a:r>
              <a:rPr lang="hr-HR" dirty="0"/>
              <a:t> </a:t>
            </a:r>
            <a:r>
              <a:rPr lang="hr-HR" dirty="0" err="1"/>
              <a:t>answer</a:t>
            </a:r>
            <a:r>
              <a:rPr lang="hr-HR" dirty="0" smtClean="0"/>
              <a:t>.</a:t>
            </a:r>
            <a:endParaRPr lang="hr-HR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hr-HR" dirty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https://www.e-sfera.hr/dodatni-digitalni-sadrzaji/3e5a4b73-e4cc-423f-81af-5ab96d5fd9c6/</a:t>
            </a:r>
            <a:endParaRPr lang="hr-H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hr-H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hr-HR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hr-HR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2DF3918-4831-4746-8B3B-7537E5ECFFC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248656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632EC06-6833-41D4-BF07-F360253D4F2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42898" y="1012566"/>
            <a:ext cx="5248656" cy="5216784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8" name="Oval 7">
            <a:extLst>
              <a:ext uri="{FF2B5EF4-FFF2-40B4-BE49-F238E27FC236}">
                <a16:creationId xmlns="" xmlns:a16="http://schemas.microsoft.com/office/drawing/2014/main" id="{DF4939E1-00FD-42A5-8002-7CEADF65E24A}"/>
              </a:ext>
            </a:extLst>
          </p:cNvPr>
          <p:cNvSpPr/>
          <p:nvPr/>
        </p:nvSpPr>
        <p:spPr>
          <a:xfrm>
            <a:off x="1897644" y="4475825"/>
            <a:ext cx="363984" cy="3284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90B95A6F-B375-417B-AA01-5B814FE6E298}"/>
              </a:ext>
            </a:extLst>
          </p:cNvPr>
          <p:cNvSpPr/>
          <p:nvPr/>
        </p:nvSpPr>
        <p:spPr>
          <a:xfrm>
            <a:off x="5248656" y="5159406"/>
            <a:ext cx="363984" cy="3284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1C276E73-1DB4-4065-AEBC-7714115B8B4E}"/>
              </a:ext>
            </a:extLst>
          </p:cNvPr>
          <p:cNvSpPr/>
          <p:nvPr/>
        </p:nvSpPr>
        <p:spPr>
          <a:xfrm>
            <a:off x="3394230" y="3968318"/>
            <a:ext cx="363984" cy="3284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4F951A7D-0B4B-4360-ABC7-BBD0C8266A0F}"/>
              </a:ext>
            </a:extLst>
          </p:cNvPr>
          <p:cNvSpPr/>
          <p:nvPr/>
        </p:nvSpPr>
        <p:spPr>
          <a:xfrm>
            <a:off x="5248656" y="2499064"/>
            <a:ext cx="363984" cy="3284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54B4DEB7-D2C1-4421-8792-5E1D3181E963}"/>
              </a:ext>
            </a:extLst>
          </p:cNvPr>
          <p:cNvSpPr/>
          <p:nvPr/>
        </p:nvSpPr>
        <p:spPr>
          <a:xfrm>
            <a:off x="3394230" y="3292484"/>
            <a:ext cx="363984" cy="3284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DDF2E72B-A2DE-4E23-B903-A182EA691874}"/>
              </a:ext>
            </a:extLst>
          </p:cNvPr>
          <p:cNvSpPr/>
          <p:nvPr/>
        </p:nvSpPr>
        <p:spPr>
          <a:xfrm>
            <a:off x="3443057" y="1880586"/>
            <a:ext cx="363984" cy="3284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AFD6A2C4-3EC9-4ED5-9AB3-223495260967}"/>
              </a:ext>
            </a:extLst>
          </p:cNvPr>
          <p:cNvSpPr/>
          <p:nvPr/>
        </p:nvSpPr>
        <p:spPr>
          <a:xfrm>
            <a:off x="5248656" y="5818801"/>
            <a:ext cx="363984" cy="3284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451107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84DF9D1-290E-44C3-8AC9-F4A8ED0D00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2328" y="329292"/>
            <a:ext cx="2854725" cy="4351338"/>
          </a:xfrm>
        </p:spPr>
        <p:txBody>
          <a:bodyPr/>
          <a:lstStyle/>
          <a:p>
            <a:r>
              <a:rPr lang="hr-HR" dirty="0"/>
              <a:t>Napiši naslov u bilježnicu – </a:t>
            </a:r>
            <a:r>
              <a:rPr lang="hr-HR" dirty="0" err="1"/>
              <a:t>Expressing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future – i prepiši tekst u rubrici </a:t>
            </a:r>
            <a:r>
              <a:rPr lang="hr-HR" i="1" dirty="0" err="1"/>
              <a:t>Language</a:t>
            </a:r>
            <a:r>
              <a:rPr lang="hr-HR" i="1" dirty="0"/>
              <a:t> spot </a:t>
            </a:r>
            <a:r>
              <a:rPr lang="hr-HR" dirty="0"/>
              <a:t>u bilježnicu. 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5F7DD327-ED08-4C54-852B-B68E5898E83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248656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5644FC89-E989-417E-9DF0-B258AA01A18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98325" y="413846"/>
            <a:ext cx="3024388" cy="6176283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9" name="Oval 8">
            <a:extLst>
              <a:ext uri="{FF2B5EF4-FFF2-40B4-BE49-F238E27FC236}">
                <a16:creationId xmlns="" xmlns:a16="http://schemas.microsoft.com/office/drawing/2014/main" id="{E487BD1E-1B86-4B87-8AAA-6D6EAF8493D8}"/>
              </a:ext>
            </a:extLst>
          </p:cNvPr>
          <p:cNvSpPr/>
          <p:nvPr/>
        </p:nvSpPr>
        <p:spPr>
          <a:xfrm>
            <a:off x="2938561" y="2723242"/>
            <a:ext cx="2581367" cy="39147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449883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5C39728-7440-4614-997C-651FA4570B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2150" y="454025"/>
            <a:ext cx="5857875" cy="2786325"/>
          </a:xfrm>
        </p:spPr>
        <p:txBody>
          <a:bodyPr/>
          <a:lstStyle/>
          <a:p>
            <a:r>
              <a:rPr lang="hr-HR" dirty="0" err="1"/>
              <a:t>Task</a:t>
            </a:r>
            <a:r>
              <a:rPr lang="hr-HR" dirty="0"/>
              <a:t> 10: </a:t>
            </a:r>
            <a:r>
              <a:rPr lang="hr-HR" dirty="0" err="1"/>
              <a:t>What</a:t>
            </a:r>
            <a:r>
              <a:rPr lang="hr-HR" dirty="0"/>
              <a:t> </a:t>
            </a:r>
            <a:r>
              <a:rPr lang="hr-HR" dirty="0" err="1"/>
              <a:t>will</a:t>
            </a:r>
            <a:r>
              <a:rPr lang="hr-HR" dirty="0"/>
              <a:t> </a:t>
            </a:r>
            <a:r>
              <a:rPr lang="hr-HR" dirty="0" err="1"/>
              <a:t>Alan’s</a:t>
            </a:r>
            <a:r>
              <a:rPr lang="hr-HR" dirty="0"/>
              <a:t> </a:t>
            </a:r>
            <a:r>
              <a:rPr lang="hr-HR" dirty="0" err="1"/>
              <a:t>classmates</a:t>
            </a:r>
            <a:r>
              <a:rPr lang="hr-HR" dirty="0"/>
              <a:t> </a:t>
            </a:r>
            <a:r>
              <a:rPr lang="hr-HR" dirty="0" err="1"/>
              <a:t>probably</a:t>
            </a:r>
            <a:r>
              <a:rPr lang="hr-HR" dirty="0"/>
              <a:t> </a:t>
            </a:r>
            <a:r>
              <a:rPr lang="hr-HR" dirty="0" err="1"/>
              <a:t>ask</a:t>
            </a:r>
            <a:r>
              <a:rPr lang="hr-HR" dirty="0"/>
              <a:t> </a:t>
            </a:r>
            <a:r>
              <a:rPr lang="hr-HR" dirty="0" err="1"/>
              <a:t>Mr</a:t>
            </a:r>
            <a:r>
              <a:rPr lang="hr-HR" dirty="0"/>
              <a:t> Bennett? </a:t>
            </a:r>
            <a:r>
              <a:rPr lang="hr-HR" dirty="0" err="1"/>
              <a:t>What</a:t>
            </a:r>
            <a:r>
              <a:rPr lang="hr-HR" dirty="0"/>
              <a:t> </a:t>
            </a:r>
            <a:r>
              <a:rPr lang="hr-HR" dirty="0" err="1"/>
              <a:t>would</a:t>
            </a:r>
            <a:r>
              <a:rPr lang="hr-HR" dirty="0"/>
              <a:t> </a:t>
            </a:r>
            <a:r>
              <a:rPr lang="hr-HR" dirty="0" err="1"/>
              <a:t>you</a:t>
            </a:r>
            <a:r>
              <a:rPr lang="hr-HR" dirty="0"/>
              <a:t> </a:t>
            </a:r>
            <a:r>
              <a:rPr lang="hr-HR" dirty="0" err="1"/>
              <a:t>ask</a:t>
            </a:r>
            <a:r>
              <a:rPr lang="hr-HR" dirty="0"/>
              <a:t> </a:t>
            </a:r>
            <a:r>
              <a:rPr lang="hr-HR" dirty="0" err="1"/>
              <a:t>him</a:t>
            </a:r>
            <a:r>
              <a:rPr lang="hr-HR"/>
              <a:t>? 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DE0D78D-0D3B-408E-858E-8FF80C80CF7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248656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AE09B2D4-712D-4BF8-AD1B-4B24D60B017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94025" y="3684249"/>
            <a:ext cx="9085266" cy="2201646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36344182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EC68981-40C2-42FC-905B-F4F5622259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7115" y="521255"/>
            <a:ext cx="10515600" cy="4351338"/>
          </a:xfrm>
        </p:spPr>
        <p:txBody>
          <a:bodyPr/>
          <a:lstStyle/>
          <a:p>
            <a:pPr>
              <a:buNone/>
            </a:pPr>
            <a:r>
              <a:rPr lang="hr-HR" dirty="0" err="1" smtClean="0"/>
              <a:t>workbook</a:t>
            </a:r>
            <a:r>
              <a:rPr lang="hr-HR" dirty="0"/>
              <a:t>, </a:t>
            </a:r>
            <a:r>
              <a:rPr lang="hr-HR" dirty="0" err="1"/>
              <a:t>page</a:t>
            </a:r>
            <a:r>
              <a:rPr lang="hr-HR" dirty="0"/>
              <a:t> 89</a:t>
            </a:r>
          </a:p>
          <a:p>
            <a:r>
              <a:rPr lang="hr-HR" dirty="0" err="1"/>
              <a:t>Task</a:t>
            </a:r>
            <a:r>
              <a:rPr lang="hr-HR" dirty="0"/>
              <a:t> 1: </a:t>
            </a:r>
            <a:r>
              <a:rPr lang="hr-HR" dirty="0" err="1"/>
              <a:t>Guess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word. </a:t>
            </a:r>
            <a:endParaRPr lang="en-US" i="1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E246B5B-416B-48E3-94AC-273629F0418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4594" y="1795969"/>
            <a:ext cx="8754281" cy="4643404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1B12ECC-7054-4C3D-BFA1-9D3B0F425E78}"/>
              </a:ext>
            </a:extLst>
          </p:cNvPr>
          <p:cNvSpPr txBox="1"/>
          <p:nvPr/>
        </p:nvSpPr>
        <p:spPr>
          <a:xfrm>
            <a:off x="3586579" y="3790765"/>
            <a:ext cx="2734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a  i                    r    t   i    s 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1950F5A-9461-4EA0-8596-0CF9A6379FB8}"/>
              </a:ext>
            </a:extLst>
          </p:cNvPr>
          <p:cNvSpPr txBox="1"/>
          <p:nvPr/>
        </p:nvSpPr>
        <p:spPr>
          <a:xfrm>
            <a:off x="5367754" y="4674843"/>
            <a:ext cx="2734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o   l    </a:t>
            </a:r>
            <a:r>
              <a:rPr lang="hr-HR" i="1" dirty="0" err="1">
                <a:solidFill>
                  <a:srgbClr val="FF0000"/>
                </a:solidFill>
              </a:rPr>
              <a:t>l</a:t>
            </a:r>
            <a:r>
              <a:rPr lang="hr-HR" i="1" dirty="0">
                <a:solidFill>
                  <a:srgbClr val="FF0000"/>
                </a:solidFill>
              </a:rPr>
              <a:t>    e  a   g   u 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94BCC9F2-D795-4E38-8B65-918892283450}"/>
              </a:ext>
            </a:extLst>
          </p:cNvPr>
          <p:cNvSpPr txBox="1"/>
          <p:nvPr/>
        </p:nvSpPr>
        <p:spPr>
          <a:xfrm>
            <a:off x="5897732" y="4967975"/>
            <a:ext cx="2734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a    l    a   r 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8111FCE-AF1A-47CD-B829-D06FB93E5EEC}"/>
              </a:ext>
            </a:extLst>
          </p:cNvPr>
          <p:cNvSpPr txBox="1"/>
          <p:nvPr/>
        </p:nvSpPr>
        <p:spPr>
          <a:xfrm>
            <a:off x="6152225" y="5217879"/>
            <a:ext cx="2734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c   </a:t>
            </a:r>
            <a:r>
              <a:rPr lang="hr-HR" i="1" dirty="0" err="1">
                <a:solidFill>
                  <a:srgbClr val="FF0000"/>
                </a:solidFill>
              </a:rPr>
              <a:t>c</a:t>
            </a:r>
            <a:r>
              <a:rPr lang="hr-HR" i="1" dirty="0">
                <a:solidFill>
                  <a:srgbClr val="FF0000"/>
                </a:solidFill>
              </a:rPr>
              <a:t>   u   p   a  t   i    o 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07BB5D8-6E91-4563-8852-B62084545632}"/>
              </a:ext>
            </a:extLst>
          </p:cNvPr>
          <p:cNvSpPr txBox="1"/>
          <p:nvPr/>
        </p:nvSpPr>
        <p:spPr>
          <a:xfrm>
            <a:off x="2383655" y="5874338"/>
            <a:ext cx="2734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a   r    e   r 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3BE87E51-4168-4A8C-B7C5-F257EE93AEFD}"/>
              </a:ext>
            </a:extLst>
          </p:cNvPr>
          <p:cNvSpPr txBox="1"/>
          <p:nvPr/>
        </p:nvSpPr>
        <p:spPr>
          <a:xfrm>
            <a:off x="5232575" y="4059100"/>
            <a:ext cx="2734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a   w  y   e 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012C5042-E564-4401-88F7-3F1F04A90BF5}"/>
              </a:ext>
            </a:extLst>
          </p:cNvPr>
          <p:cNvSpPr txBox="1"/>
          <p:nvPr/>
        </p:nvSpPr>
        <p:spPr>
          <a:xfrm>
            <a:off x="6978239" y="4309004"/>
            <a:ext cx="2734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u   r   g   e   o 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133153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2332</TotalTime>
  <Words>421</Words>
  <Application>Microsoft Office PowerPoint</Application>
  <PresentationFormat>Custom</PresentationFormat>
  <Paragraphs>79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Tema sustava Office</vt:lpstr>
      <vt:lpstr>Unit 5: Lesson 2:  Career day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ZVONKA IVKOVIĆ</dc:creator>
  <cp:lastModifiedBy>sk-sivos</cp:lastModifiedBy>
  <cp:revision>200</cp:revision>
  <dcterms:created xsi:type="dcterms:W3CDTF">2021-09-01T06:25:32Z</dcterms:created>
  <dcterms:modified xsi:type="dcterms:W3CDTF">2022-03-02T14:49:42Z</dcterms:modified>
</cp:coreProperties>
</file>